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8" r:id="rId62"/>
    <p:sldId id="319" r:id="rId63"/>
    <p:sldId id="320" r:id="rId64"/>
    <p:sldId id="317" r:id="rId65"/>
    <p:sldId id="321" r:id="rId66"/>
    <p:sldId id="322" r:id="rId67"/>
    <p:sldId id="323" r:id="rId68"/>
    <p:sldId id="324" r:id="rId69"/>
    <p:sldId id="325" r:id="rId70"/>
    <p:sldId id="326" r:id="rId71"/>
    <p:sldId id="327" r:id="rId72"/>
    <p:sldId id="328" r:id="rId73"/>
    <p:sldId id="329" r:id="rId74"/>
    <p:sldId id="330" r:id="rId7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008870-0C72-417C-9271-2563C57113A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457903E1-FF97-4FB0-BD91-1C7295B3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119C6D6-2DC3-4029-A89B-3C0B40A7A5B7}"/>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5" name="頁尾版面配置區 4">
            <a:extLst>
              <a:ext uri="{FF2B5EF4-FFF2-40B4-BE49-F238E27FC236}">
                <a16:creationId xmlns:a16="http://schemas.microsoft.com/office/drawing/2014/main" id="{40F5C921-BF01-4C53-A9B5-3AE6A10D32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B163224-9463-4897-9D4F-3FFDF856A557}"/>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1169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2A601D-4FDD-4419-9BD0-B1B6F258767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214D09A-8977-4294-ACF1-9CD64A1000CD}"/>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C83F3A0-0C48-442D-B488-C09BC7FC00DA}"/>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5" name="頁尾版面配置區 4">
            <a:extLst>
              <a:ext uri="{FF2B5EF4-FFF2-40B4-BE49-F238E27FC236}">
                <a16:creationId xmlns:a16="http://schemas.microsoft.com/office/drawing/2014/main" id="{00EF82BE-F233-4BA9-A651-9D0A367DF01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3DA39CF-A3BF-418B-A2FC-E845ECB6E734}"/>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284687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56547F3-4BC3-44D7-88EB-72A10B6C38D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D2B50804-E595-47B1-B1AF-78B1C82B6639}"/>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D4F92B9-C144-429E-978C-0B95CCCD92E3}"/>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5" name="頁尾版面配置區 4">
            <a:extLst>
              <a:ext uri="{FF2B5EF4-FFF2-40B4-BE49-F238E27FC236}">
                <a16:creationId xmlns:a16="http://schemas.microsoft.com/office/drawing/2014/main" id="{71027C9D-9C9E-45FE-8C90-8D7F0BD330D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32D85BB-CD6C-4188-B2D1-50D48B55C311}"/>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271371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EF287C-5D43-49E6-A2DB-969A8798D9D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18BD4C5-2F58-4855-9252-370505946D27}"/>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978082D-B3AD-4942-8731-B9A15EA556C8}"/>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5" name="頁尾版面配置區 4">
            <a:extLst>
              <a:ext uri="{FF2B5EF4-FFF2-40B4-BE49-F238E27FC236}">
                <a16:creationId xmlns:a16="http://schemas.microsoft.com/office/drawing/2014/main" id="{7DF860FC-2A1F-44DF-95E8-29D2A1CF860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07FDCB4-61E3-439E-84A1-1E78A608C3C3}"/>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396483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B3905D-4999-40C4-8ED9-8D6015A144E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5157D6A-4BBD-4B61-BE87-D7BA52B0EC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60D27A6-BA07-464D-BD90-36CBE5FB22B6}"/>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5" name="頁尾版面配置區 4">
            <a:extLst>
              <a:ext uri="{FF2B5EF4-FFF2-40B4-BE49-F238E27FC236}">
                <a16:creationId xmlns:a16="http://schemas.microsoft.com/office/drawing/2014/main" id="{428732C0-7796-4494-83CE-24312482053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73DB55-A31E-4FC9-8F33-C1523B43970C}"/>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83352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CBB5CE-18B8-4A08-B2D7-8FCAAF30382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CF3B881-FF2E-4482-B3F7-30458575B183}"/>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6F469AD-2DD8-4BB8-AE9F-0B14BD7AAE4F}"/>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EFE35DE-5CBC-4F2D-9656-E00963A37F02}"/>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6" name="頁尾版面配置區 5">
            <a:extLst>
              <a:ext uri="{FF2B5EF4-FFF2-40B4-BE49-F238E27FC236}">
                <a16:creationId xmlns:a16="http://schemas.microsoft.com/office/drawing/2014/main" id="{F06DDABF-8908-4CC2-B720-384A49070FA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5DC508A-3231-4F89-80FC-49774A4F6DF7}"/>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64700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835E54-53D0-43C4-84B2-E89CFB9FAE9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AE3B06F-C015-4EB4-ABB6-15A915DA0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370DAB7-6B15-417C-8A06-3EABC125714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182FD2A-2747-4D15-988F-C06761653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5310D3AA-B7D1-4A83-A478-053DF5956D43}"/>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7777FE9-FFD9-46BE-8DC7-106FDAD207B2}"/>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8" name="頁尾版面配置區 7">
            <a:extLst>
              <a:ext uri="{FF2B5EF4-FFF2-40B4-BE49-F238E27FC236}">
                <a16:creationId xmlns:a16="http://schemas.microsoft.com/office/drawing/2014/main" id="{0C318B15-FD82-4F07-97CC-0A1F16FE411B}"/>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7A79159-09BD-434D-93F2-1FAF2911CBC1}"/>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05803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34A99C-5508-4B48-97B5-2EDF09FD8F8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F276592-6A08-4B60-8DEA-8922C3B92BBB}"/>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4" name="頁尾版面配置區 3">
            <a:extLst>
              <a:ext uri="{FF2B5EF4-FFF2-40B4-BE49-F238E27FC236}">
                <a16:creationId xmlns:a16="http://schemas.microsoft.com/office/drawing/2014/main" id="{181E2221-61DB-444D-9559-DDEE21857B4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4017C61-4DAE-4EBD-8FE7-A692C6B17091}"/>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82315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2BAECA4-982D-45B7-B24D-DA2C49FEE420}"/>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3" name="頁尾版面配置區 2">
            <a:extLst>
              <a:ext uri="{FF2B5EF4-FFF2-40B4-BE49-F238E27FC236}">
                <a16:creationId xmlns:a16="http://schemas.microsoft.com/office/drawing/2014/main" id="{7D7D5574-23ED-4C13-A1B7-EE3BC0D7209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5406391-5A5F-4477-8885-BFE814F3552A}"/>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248353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A37668-888A-4F1F-B9DA-CF289F25D68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C11131B-F03A-42F4-9A76-DD45D8D9E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5293086-1AD6-4132-9959-8F9ABF01D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F068B06-0330-4D48-BBBB-B4359224A021}"/>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6" name="頁尾版面配置區 5">
            <a:extLst>
              <a:ext uri="{FF2B5EF4-FFF2-40B4-BE49-F238E27FC236}">
                <a16:creationId xmlns:a16="http://schemas.microsoft.com/office/drawing/2014/main" id="{3D10B0A2-FBC3-44C2-8B0F-4FC976D4A62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D69C40C-D632-4421-B988-9EC25D6C5FF5}"/>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24888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81D654-2CDD-4FD7-8A42-7A88C9D8E18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05DA721-6FCE-4CC8-B05D-F46D1FEEE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7DC0342-5F6C-4894-9C52-B95506B72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B8E203D-4CB4-4176-A814-90B2BE690113}"/>
              </a:ext>
            </a:extLst>
          </p:cNvPr>
          <p:cNvSpPr>
            <a:spLocks noGrp="1"/>
          </p:cNvSpPr>
          <p:nvPr>
            <p:ph type="dt" sz="half" idx="10"/>
          </p:nvPr>
        </p:nvSpPr>
        <p:spPr/>
        <p:txBody>
          <a:bodyPr/>
          <a:lstStyle/>
          <a:p>
            <a:fld id="{9737916F-E73E-4CCC-8A3E-DBB1F965780E}" type="datetimeFigureOut">
              <a:rPr lang="zh-TW" altLang="en-US" smtClean="0"/>
              <a:t>2022/12/16</a:t>
            </a:fld>
            <a:endParaRPr lang="zh-TW" altLang="en-US"/>
          </a:p>
        </p:txBody>
      </p:sp>
      <p:sp>
        <p:nvSpPr>
          <p:cNvPr id="6" name="頁尾版面配置區 5">
            <a:extLst>
              <a:ext uri="{FF2B5EF4-FFF2-40B4-BE49-F238E27FC236}">
                <a16:creationId xmlns:a16="http://schemas.microsoft.com/office/drawing/2014/main" id="{085B2B67-CCD2-498E-9B99-7909A5565A0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94E2B0-B7A3-4BE6-AB1F-189DDB57834F}"/>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361608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AC51319-EC34-497C-88D1-4CEC778B4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F8B04CA-AEA1-4EC9-A9E7-1FF0E6639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E8919A-36C9-4080-8944-5292D203A0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7916F-E73E-4CCC-8A3E-DBB1F965780E}" type="datetimeFigureOut">
              <a:rPr lang="zh-TW" altLang="en-US" smtClean="0"/>
              <a:t>2022/12/16</a:t>
            </a:fld>
            <a:endParaRPr lang="zh-TW" altLang="en-US"/>
          </a:p>
        </p:txBody>
      </p:sp>
      <p:sp>
        <p:nvSpPr>
          <p:cNvPr id="5" name="頁尾版面配置區 4">
            <a:extLst>
              <a:ext uri="{FF2B5EF4-FFF2-40B4-BE49-F238E27FC236}">
                <a16:creationId xmlns:a16="http://schemas.microsoft.com/office/drawing/2014/main" id="{F20423AB-96B7-4530-B1B9-6E3F3C94D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09E3165-ED36-4192-862C-6BE43F5AB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3393820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7E76E-F23F-40CC-8E53-85CDE34381AB}"/>
              </a:ext>
            </a:extLst>
          </p:cNvPr>
          <p:cNvSpPr>
            <a:spLocks noGrp="1"/>
          </p:cNvSpPr>
          <p:nvPr>
            <p:ph type="title"/>
          </p:nvPr>
        </p:nvSpPr>
        <p:spPr/>
        <p:txBody>
          <a:bodyPr/>
          <a:lstStyle/>
          <a:p>
            <a:r>
              <a:rPr lang="en-US" altLang="zh-TW" b="1" dirty="0"/>
              <a:t>Chapter 8 Tuning Supervised</a:t>
            </a:r>
            <a:r>
              <a:rPr lang="zh-TW" altLang="en-US" b="1" dirty="0"/>
              <a:t> </a:t>
            </a:r>
            <a:r>
              <a:rPr lang="en-US" altLang="zh-TW" b="1" dirty="0"/>
              <a:t>Learners</a:t>
            </a:r>
            <a:endParaRPr lang="zh-TW" altLang="en-US" b="1" dirty="0"/>
          </a:p>
        </p:txBody>
      </p:sp>
      <p:sp>
        <p:nvSpPr>
          <p:cNvPr id="3" name="內容版面配置區 2">
            <a:extLst>
              <a:ext uri="{FF2B5EF4-FFF2-40B4-BE49-F238E27FC236}">
                <a16:creationId xmlns:a16="http://schemas.microsoft.com/office/drawing/2014/main" id="{7ECCD8A8-29F5-4A3A-917B-C3F18C84BEA2}"/>
              </a:ext>
            </a:extLst>
          </p:cNvPr>
          <p:cNvSpPr>
            <a:spLocks noGrp="1"/>
          </p:cNvSpPr>
          <p:nvPr>
            <p:ph idx="1"/>
          </p:nvPr>
        </p:nvSpPr>
        <p:spPr/>
        <p:txBody>
          <a:bodyPr>
            <a:normAutofit/>
          </a:bodyPr>
          <a:lstStyle/>
          <a:p>
            <a:r>
              <a:rPr lang="en-US" altLang="zh-TW" dirty="0"/>
              <a:t>There are multiple suites of supervised learning</a:t>
            </a:r>
            <a:r>
              <a:rPr lang="zh-TW" altLang="en-US" dirty="0"/>
              <a:t> </a:t>
            </a:r>
            <a:r>
              <a:rPr lang="en-US" altLang="zh-TW" dirty="0"/>
              <a:t>algorithms that can be used to model prediction systems through a labelled training data</a:t>
            </a:r>
            <a:r>
              <a:rPr lang="zh-TW" altLang="en-US" dirty="0"/>
              <a:t> </a:t>
            </a:r>
            <a:r>
              <a:rPr lang="en-US" altLang="zh-TW" dirty="0"/>
              <a:t>which might predict a real number (in regression) or one or more discrete classes (in</a:t>
            </a:r>
            <a:r>
              <a:rPr lang="zh-TW" altLang="en-US" dirty="0"/>
              <a:t> </a:t>
            </a:r>
            <a:r>
              <a:rPr lang="en-US" altLang="zh-TW" dirty="0"/>
              <a:t>classification).</a:t>
            </a:r>
          </a:p>
          <a:p>
            <a:r>
              <a:rPr lang="en-US" altLang="zh-TW" dirty="0"/>
              <a:t>Each method provides a set of features that can be modified or tuned to</a:t>
            </a:r>
            <a:r>
              <a:rPr lang="zh-TW" altLang="en-US" dirty="0"/>
              <a:t> </a:t>
            </a:r>
            <a:r>
              <a:rPr lang="en-US" altLang="zh-TW" dirty="0"/>
              <a:t>manipulate the capabilities of the model – which might have a significant effect on the</a:t>
            </a:r>
            <a:r>
              <a:rPr lang="zh-TW" altLang="en-US" dirty="0"/>
              <a:t> </a:t>
            </a:r>
            <a:r>
              <a:rPr lang="en-US" altLang="zh-TW" dirty="0"/>
              <a:t>qualities of results thus achieved.</a:t>
            </a:r>
            <a:endParaRPr lang="zh-TW" altLang="en-US" dirty="0"/>
          </a:p>
        </p:txBody>
      </p:sp>
    </p:spTree>
    <p:extLst>
      <p:ext uri="{BB962C8B-B14F-4D97-AF65-F5344CB8AC3E}">
        <p14:creationId xmlns:p14="http://schemas.microsoft.com/office/powerpoint/2010/main" val="1724328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FDC93-89BB-4511-A606-D796D6EDB5BB}"/>
              </a:ext>
            </a:extLst>
          </p:cNvPr>
          <p:cNvSpPr>
            <a:spLocks noGrp="1"/>
          </p:cNvSpPr>
          <p:nvPr>
            <p:ph type="title"/>
          </p:nvPr>
        </p:nvSpPr>
        <p:spPr/>
        <p:txBody>
          <a:bodyPr/>
          <a:lstStyle/>
          <a:p>
            <a:r>
              <a:rPr lang="en-US" altLang="zh-TW" dirty="0"/>
              <a:t>Recall</a:t>
            </a:r>
            <a:endParaRPr lang="zh-TW" altLang="en-US" dirty="0"/>
          </a:p>
        </p:txBody>
      </p:sp>
      <p:sp>
        <p:nvSpPr>
          <p:cNvPr id="3" name="內容版面配置區 2">
            <a:extLst>
              <a:ext uri="{FF2B5EF4-FFF2-40B4-BE49-F238E27FC236}">
                <a16:creationId xmlns:a16="http://schemas.microsoft.com/office/drawing/2014/main" id="{60AB2448-A7FE-40A2-8FC3-9A4DB072CAF0}"/>
              </a:ext>
            </a:extLst>
          </p:cNvPr>
          <p:cNvSpPr>
            <a:spLocks noGrp="1"/>
          </p:cNvSpPr>
          <p:nvPr>
            <p:ph idx="1"/>
          </p:nvPr>
        </p:nvSpPr>
        <p:spPr/>
        <p:txBody>
          <a:bodyPr/>
          <a:lstStyle/>
          <a:p>
            <a:r>
              <a:rPr lang="en-US" altLang="zh-TW" dirty="0"/>
              <a:t>Recall is a measure that indicates the ratio of positive test data items that are correctly identified out of all the items that are actually positive.</a:t>
            </a:r>
            <a:endParaRPr lang="zh-TW" altLang="en-US" dirty="0"/>
          </a:p>
        </p:txBody>
      </p:sp>
      <p:pic>
        <p:nvPicPr>
          <p:cNvPr id="4" name="圖片 3">
            <a:extLst>
              <a:ext uri="{FF2B5EF4-FFF2-40B4-BE49-F238E27FC236}">
                <a16:creationId xmlns:a16="http://schemas.microsoft.com/office/drawing/2014/main" id="{2C24B460-C930-4D12-80FF-FFF9AF476C7C}"/>
              </a:ext>
            </a:extLst>
          </p:cNvPr>
          <p:cNvPicPr>
            <a:picLocks noChangeAspect="1"/>
          </p:cNvPicPr>
          <p:nvPr/>
        </p:nvPicPr>
        <p:blipFill>
          <a:blip r:embed="rId2"/>
          <a:stretch>
            <a:fillRect/>
          </a:stretch>
        </p:blipFill>
        <p:spPr>
          <a:xfrm>
            <a:off x="3109038" y="3337653"/>
            <a:ext cx="5563376" cy="1171739"/>
          </a:xfrm>
          <a:prstGeom prst="rect">
            <a:avLst/>
          </a:prstGeom>
        </p:spPr>
      </p:pic>
    </p:spTree>
    <p:extLst>
      <p:ext uri="{BB962C8B-B14F-4D97-AF65-F5344CB8AC3E}">
        <p14:creationId xmlns:p14="http://schemas.microsoft.com/office/powerpoint/2010/main" val="172135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990685-09A1-473B-A07C-524CBC7C91B5}"/>
              </a:ext>
            </a:extLst>
          </p:cNvPr>
          <p:cNvSpPr>
            <a:spLocks noGrp="1"/>
          </p:cNvSpPr>
          <p:nvPr>
            <p:ph type="title"/>
          </p:nvPr>
        </p:nvSpPr>
        <p:spPr/>
        <p:txBody>
          <a:bodyPr/>
          <a:lstStyle/>
          <a:p>
            <a:r>
              <a:rPr lang="en-US" altLang="zh-TW" dirty="0"/>
              <a:t>Precision</a:t>
            </a:r>
            <a:endParaRPr lang="zh-TW" altLang="en-US" dirty="0"/>
          </a:p>
        </p:txBody>
      </p:sp>
      <p:sp>
        <p:nvSpPr>
          <p:cNvPr id="3" name="內容版面配置區 2">
            <a:extLst>
              <a:ext uri="{FF2B5EF4-FFF2-40B4-BE49-F238E27FC236}">
                <a16:creationId xmlns:a16="http://schemas.microsoft.com/office/drawing/2014/main" id="{A4F694E4-3446-4747-B854-4702C253BFC7}"/>
              </a:ext>
            </a:extLst>
          </p:cNvPr>
          <p:cNvSpPr>
            <a:spLocks noGrp="1"/>
          </p:cNvSpPr>
          <p:nvPr>
            <p:ph idx="1"/>
          </p:nvPr>
        </p:nvSpPr>
        <p:spPr/>
        <p:txBody>
          <a:bodyPr/>
          <a:lstStyle/>
          <a:p>
            <a:r>
              <a:rPr lang="en-US" altLang="zh-TW" dirty="0"/>
              <a:t>Precision is the measure that indicates ratio of the number of correctly predicted positive points to the number of all the points that were predicted as positive.</a:t>
            </a:r>
            <a:endParaRPr lang="zh-TW" altLang="en-US" dirty="0"/>
          </a:p>
        </p:txBody>
      </p:sp>
      <p:pic>
        <p:nvPicPr>
          <p:cNvPr id="4" name="圖片 3">
            <a:extLst>
              <a:ext uri="{FF2B5EF4-FFF2-40B4-BE49-F238E27FC236}">
                <a16:creationId xmlns:a16="http://schemas.microsoft.com/office/drawing/2014/main" id="{DB929C7C-8FB4-4606-A349-5AC38AC994CE}"/>
              </a:ext>
            </a:extLst>
          </p:cNvPr>
          <p:cNvPicPr>
            <a:picLocks noChangeAspect="1"/>
          </p:cNvPicPr>
          <p:nvPr/>
        </p:nvPicPr>
        <p:blipFill>
          <a:blip r:embed="rId2"/>
          <a:stretch>
            <a:fillRect/>
          </a:stretch>
        </p:blipFill>
        <p:spPr>
          <a:xfrm>
            <a:off x="3034850" y="3307051"/>
            <a:ext cx="5973009" cy="971686"/>
          </a:xfrm>
          <a:prstGeom prst="rect">
            <a:avLst/>
          </a:prstGeom>
        </p:spPr>
      </p:pic>
    </p:spTree>
    <p:extLst>
      <p:ext uri="{BB962C8B-B14F-4D97-AF65-F5344CB8AC3E}">
        <p14:creationId xmlns:p14="http://schemas.microsoft.com/office/powerpoint/2010/main" val="290355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A7360A-8DF7-440B-A4BB-AEA1F64C574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73BBAC1-6DAB-4FDA-8CEB-189597F9C160}"/>
              </a:ext>
            </a:extLst>
          </p:cNvPr>
          <p:cNvSpPr>
            <a:spLocks noGrp="1"/>
          </p:cNvSpPr>
          <p:nvPr>
            <p:ph idx="1"/>
          </p:nvPr>
        </p:nvSpPr>
        <p:spPr/>
        <p:txBody>
          <a:bodyPr/>
          <a:lstStyle/>
          <a:p>
            <a:r>
              <a:rPr lang="en-US" altLang="zh-TW" dirty="0"/>
              <a:t>Both precision and recall should be as high as possible.</a:t>
            </a:r>
          </a:p>
          <a:p>
            <a:r>
              <a:rPr lang="en-US" altLang="zh-TW" dirty="0"/>
              <a:t>However, in some cases, we find as we attempt to increase the recall the precision might relatively decrease.</a:t>
            </a:r>
            <a:endParaRPr lang="zh-TW" altLang="en-US" dirty="0"/>
          </a:p>
        </p:txBody>
      </p:sp>
    </p:spTree>
    <p:extLst>
      <p:ext uri="{BB962C8B-B14F-4D97-AF65-F5344CB8AC3E}">
        <p14:creationId xmlns:p14="http://schemas.microsoft.com/office/powerpoint/2010/main" val="144713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6A5ECC-2656-4426-BE84-E0A6812DE004}"/>
              </a:ext>
            </a:extLst>
          </p:cNvPr>
          <p:cNvSpPr>
            <a:spLocks noGrp="1"/>
          </p:cNvSpPr>
          <p:nvPr>
            <p:ph type="title"/>
          </p:nvPr>
        </p:nvSpPr>
        <p:spPr/>
        <p:txBody>
          <a:bodyPr/>
          <a:lstStyle/>
          <a:p>
            <a:r>
              <a:rPr lang="en-US" altLang="zh-TW" dirty="0"/>
              <a:t>Accuracy</a:t>
            </a:r>
            <a:endParaRPr lang="zh-TW" altLang="en-US" dirty="0"/>
          </a:p>
        </p:txBody>
      </p:sp>
      <p:sp>
        <p:nvSpPr>
          <p:cNvPr id="3" name="內容版面配置區 2">
            <a:extLst>
              <a:ext uri="{FF2B5EF4-FFF2-40B4-BE49-F238E27FC236}">
                <a16:creationId xmlns:a16="http://schemas.microsoft.com/office/drawing/2014/main" id="{7E24B9EA-27F6-49BD-830E-37C580EF92D5}"/>
              </a:ext>
            </a:extLst>
          </p:cNvPr>
          <p:cNvSpPr>
            <a:spLocks noGrp="1"/>
          </p:cNvSpPr>
          <p:nvPr>
            <p:ph idx="1"/>
          </p:nvPr>
        </p:nvSpPr>
        <p:spPr/>
        <p:txBody>
          <a:bodyPr/>
          <a:lstStyle/>
          <a:p>
            <a:r>
              <a:rPr lang="en-US" altLang="zh-TW" dirty="0"/>
              <a:t>Accuracy is a simple measure that denotes how many items are correctly classified into both the classes.</a:t>
            </a:r>
            <a:endParaRPr lang="zh-TW" altLang="en-US" dirty="0"/>
          </a:p>
        </p:txBody>
      </p:sp>
    </p:spTree>
    <p:extLst>
      <p:ext uri="{BB962C8B-B14F-4D97-AF65-F5344CB8AC3E}">
        <p14:creationId xmlns:p14="http://schemas.microsoft.com/office/powerpoint/2010/main" val="108896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25D1C1-AD0E-4DEA-BCFB-17B9FDCC010E}"/>
              </a:ext>
            </a:extLst>
          </p:cNvPr>
          <p:cNvSpPr>
            <a:spLocks noGrp="1"/>
          </p:cNvSpPr>
          <p:nvPr>
            <p:ph type="title"/>
          </p:nvPr>
        </p:nvSpPr>
        <p:spPr/>
        <p:txBody>
          <a:bodyPr/>
          <a:lstStyle/>
          <a:p>
            <a:r>
              <a:rPr lang="en-US" altLang="zh-TW" dirty="0"/>
              <a:t>F-Measure</a:t>
            </a:r>
            <a:endParaRPr lang="zh-TW" altLang="en-US" dirty="0"/>
          </a:p>
        </p:txBody>
      </p:sp>
      <p:sp>
        <p:nvSpPr>
          <p:cNvPr id="3" name="內容版面配置區 2">
            <a:extLst>
              <a:ext uri="{FF2B5EF4-FFF2-40B4-BE49-F238E27FC236}">
                <a16:creationId xmlns:a16="http://schemas.microsoft.com/office/drawing/2014/main" id="{299A41B5-9FAA-4421-A4E5-57F8FCE183F6}"/>
              </a:ext>
            </a:extLst>
          </p:cNvPr>
          <p:cNvSpPr>
            <a:spLocks noGrp="1"/>
          </p:cNvSpPr>
          <p:nvPr>
            <p:ph idx="1"/>
          </p:nvPr>
        </p:nvSpPr>
        <p:spPr/>
        <p:txBody>
          <a:bodyPr/>
          <a:lstStyle/>
          <a:p>
            <a:r>
              <a:rPr lang="en-US" altLang="zh-TW" dirty="0"/>
              <a:t>F-measure or F1-Score is a score obtained by taking the harmonic mean of precision and recall to give a general picture of the goodness of the classification model.</a:t>
            </a:r>
          </a:p>
          <a:p>
            <a:r>
              <a:rPr lang="en-US" altLang="zh-TW" dirty="0"/>
              <a:t>Harmonic mean, instead of using the arithmetic mean, penalizes the extreme values more and moves more toward the lower value of the two.</a:t>
            </a:r>
            <a:endParaRPr lang="zh-TW" altLang="en-US" dirty="0"/>
          </a:p>
        </p:txBody>
      </p:sp>
      <p:pic>
        <p:nvPicPr>
          <p:cNvPr id="4" name="圖片 3">
            <a:extLst>
              <a:ext uri="{FF2B5EF4-FFF2-40B4-BE49-F238E27FC236}">
                <a16:creationId xmlns:a16="http://schemas.microsoft.com/office/drawing/2014/main" id="{CCCED34F-50DA-4759-96ED-27FFA4A1F78E}"/>
              </a:ext>
            </a:extLst>
          </p:cNvPr>
          <p:cNvPicPr>
            <a:picLocks noChangeAspect="1"/>
          </p:cNvPicPr>
          <p:nvPr/>
        </p:nvPicPr>
        <p:blipFill>
          <a:blip r:embed="rId2"/>
          <a:stretch>
            <a:fillRect/>
          </a:stretch>
        </p:blipFill>
        <p:spPr>
          <a:xfrm>
            <a:off x="3422429" y="4420983"/>
            <a:ext cx="5029902" cy="1076475"/>
          </a:xfrm>
          <a:prstGeom prst="rect">
            <a:avLst/>
          </a:prstGeom>
        </p:spPr>
      </p:pic>
    </p:spTree>
    <p:extLst>
      <p:ext uri="{BB962C8B-B14F-4D97-AF65-F5344CB8AC3E}">
        <p14:creationId xmlns:p14="http://schemas.microsoft.com/office/powerpoint/2010/main" val="3530961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C7E7CA-1B49-4F2D-BB73-2F391D203334}"/>
              </a:ext>
            </a:extLst>
          </p:cNvPr>
          <p:cNvSpPr>
            <a:spLocks noGrp="1"/>
          </p:cNvSpPr>
          <p:nvPr>
            <p:ph type="title"/>
          </p:nvPr>
        </p:nvSpPr>
        <p:spPr/>
        <p:txBody>
          <a:bodyPr/>
          <a:lstStyle/>
          <a:p>
            <a:r>
              <a:rPr lang="en-US" altLang="zh-TW" b="1" dirty="0"/>
              <a:t>Performance Metrics in Python</a:t>
            </a:r>
            <a:endParaRPr lang="zh-TW" altLang="en-US" b="1" dirty="0"/>
          </a:p>
        </p:txBody>
      </p:sp>
      <p:sp>
        <p:nvSpPr>
          <p:cNvPr id="3" name="內容版面配置區 2">
            <a:extLst>
              <a:ext uri="{FF2B5EF4-FFF2-40B4-BE49-F238E27FC236}">
                <a16:creationId xmlns:a16="http://schemas.microsoft.com/office/drawing/2014/main" id="{16733065-C592-4257-9824-90D0D2372B2F}"/>
              </a:ext>
            </a:extLst>
          </p:cNvPr>
          <p:cNvSpPr>
            <a:spLocks noGrp="1"/>
          </p:cNvSpPr>
          <p:nvPr>
            <p:ph idx="1"/>
          </p:nvPr>
        </p:nvSpPr>
        <p:spPr/>
        <p:txBody>
          <a:bodyPr/>
          <a:lstStyle/>
          <a:p>
            <a:r>
              <a:rPr lang="en-US" altLang="zh-TW" dirty="0" err="1"/>
              <a:t>Scikit</a:t>
            </a:r>
            <a:r>
              <a:rPr lang="en-US" altLang="zh-TW" dirty="0"/>
              <a:t>-learn provides three APIs for evaluating the model quality, namely, estimator score method, scoring parameter, and metric functions.</a:t>
            </a:r>
          </a:p>
          <a:p>
            <a:r>
              <a:rPr lang="en-US" altLang="zh-TW" dirty="0"/>
              <a:t>Estimator score method is the </a:t>
            </a:r>
            <a:r>
              <a:rPr lang="en-US" altLang="zh-TW" dirty="0" err="1"/>
              <a:t>model.score</a:t>
            </a:r>
            <a:r>
              <a:rPr lang="en-US" altLang="zh-TW" dirty="0"/>
              <a:t>() method that can be called for every object of any classifier, regression, or clustering classes.</a:t>
            </a:r>
            <a:endParaRPr lang="zh-TW" altLang="en-US" dirty="0"/>
          </a:p>
        </p:txBody>
      </p:sp>
    </p:spTree>
    <p:extLst>
      <p:ext uri="{BB962C8B-B14F-4D97-AF65-F5344CB8AC3E}">
        <p14:creationId xmlns:p14="http://schemas.microsoft.com/office/powerpoint/2010/main" val="59181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C9F5B2-23AB-4642-AA1D-3BF37445AC4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BBDE83D-6D68-4FF5-8326-788ED83091FF}"/>
              </a:ext>
            </a:extLst>
          </p:cNvPr>
          <p:cNvSpPr>
            <a:spLocks noGrp="1"/>
          </p:cNvSpPr>
          <p:nvPr>
            <p:ph idx="1"/>
          </p:nvPr>
        </p:nvSpPr>
        <p:spPr/>
        <p:txBody>
          <a:bodyPr>
            <a:normAutofit/>
          </a:bodyPr>
          <a:lstStyle/>
          <a:p>
            <a:r>
              <a:rPr lang="en-US" altLang="zh-TW" dirty="0"/>
              <a:t>For the code in this section, we assume that you have created a classifier for Iris flower classification in the previous chapter.</a:t>
            </a:r>
          </a:p>
          <a:p>
            <a:pPr marL="457200" lvl="1" indent="0">
              <a:buNone/>
            </a:pPr>
            <a:r>
              <a:rPr lang="en-US" altLang="zh-TW" dirty="0"/>
              <a:t>import pandas as pd</a:t>
            </a:r>
          </a:p>
          <a:p>
            <a:pPr marL="457200" lvl="1" indent="0">
              <a:buNone/>
            </a:pPr>
            <a:r>
              <a:rPr lang="en-US" altLang="zh-TW" dirty="0"/>
              <a:t>from </a:t>
            </a:r>
            <a:r>
              <a:rPr lang="en-US" altLang="zh-TW" dirty="0" err="1"/>
              <a:t>sklearn</a:t>
            </a:r>
            <a:r>
              <a:rPr lang="en-US" altLang="zh-TW" dirty="0"/>
              <a:t> import datasets</a:t>
            </a:r>
          </a:p>
          <a:p>
            <a:pPr marL="457200" lvl="1" indent="0">
              <a:buNone/>
            </a:pPr>
            <a:r>
              <a:rPr lang="en-US" altLang="zh-TW" dirty="0"/>
              <a:t>iris = </a:t>
            </a:r>
            <a:r>
              <a:rPr lang="en-US" altLang="zh-TW" dirty="0" err="1"/>
              <a:t>datasets.load_iris</a:t>
            </a:r>
            <a:r>
              <a:rPr lang="en-US" altLang="zh-TW" dirty="0"/>
              <a:t>()</a:t>
            </a:r>
          </a:p>
          <a:p>
            <a:pPr marL="457200" lvl="1" indent="0">
              <a:buNone/>
            </a:pPr>
            <a:r>
              <a:rPr lang="en-US" altLang="zh-TW" dirty="0" err="1"/>
              <a:t>iris_data</a:t>
            </a:r>
            <a:r>
              <a:rPr lang="en-US" altLang="zh-TW" dirty="0"/>
              <a:t> = </a:t>
            </a:r>
            <a:r>
              <a:rPr lang="en-US" altLang="zh-TW" dirty="0" err="1"/>
              <a:t>pd.DataFrame</a:t>
            </a:r>
            <a:r>
              <a:rPr lang="en-US" altLang="zh-TW" dirty="0"/>
              <a:t>(iris['data'], columns=iris['</a:t>
            </a:r>
            <a:r>
              <a:rPr lang="en-US" altLang="zh-TW" dirty="0" err="1"/>
              <a:t>feature_names</a:t>
            </a:r>
            <a:r>
              <a:rPr lang="en-US" altLang="zh-TW" dirty="0"/>
              <a:t>'])</a:t>
            </a:r>
          </a:p>
          <a:p>
            <a:pPr marL="457200" lvl="1" indent="0">
              <a:buNone/>
            </a:pPr>
            <a:r>
              <a:rPr lang="en-US" altLang="zh-TW" dirty="0" err="1"/>
              <a:t>iris_data</a:t>
            </a:r>
            <a:r>
              <a:rPr lang="en-US" altLang="zh-TW" dirty="0"/>
              <a:t>['target'] = iris['target']</a:t>
            </a:r>
          </a:p>
          <a:p>
            <a:pPr marL="457200" lvl="1" indent="0">
              <a:buNone/>
            </a:pPr>
            <a:r>
              <a:rPr lang="en-US" altLang="zh-TW" dirty="0" err="1"/>
              <a:t>iris_data</a:t>
            </a:r>
            <a:r>
              <a:rPr lang="en-US" altLang="zh-TW" dirty="0"/>
              <a:t>['target'] = </a:t>
            </a:r>
            <a:r>
              <a:rPr lang="en-US" altLang="zh-TW" dirty="0" err="1"/>
              <a:t>iris_data</a:t>
            </a:r>
            <a:r>
              <a:rPr lang="en-US" altLang="zh-TW" dirty="0"/>
              <a:t>['target'].apply( lambda x:iris['target_names'][x] )</a:t>
            </a:r>
          </a:p>
          <a:p>
            <a:pPr marL="457200" lvl="1" indent="0">
              <a:buNone/>
            </a:pPr>
            <a:r>
              <a:rPr lang="en-US" altLang="zh-TW" dirty="0"/>
              <a:t>X = </a:t>
            </a:r>
            <a:r>
              <a:rPr lang="en-US" altLang="zh-TW" dirty="0" err="1"/>
              <a:t>iris_data</a:t>
            </a:r>
            <a:r>
              <a:rPr lang="en-US" altLang="zh-TW" dirty="0"/>
              <a:t>[['sepal length (cm)', 'sepal width (cm)', 'petal length (cm)','petal width (cm)']]</a:t>
            </a:r>
          </a:p>
          <a:p>
            <a:pPr marL="457200" lvl="1" indent="0">
              <a:buNone/>
            </a:pPr>
            <a:r>
              <a:rPr lang="en-US" altLang="zh-TW" dirty="0"/>
              <a:t>y = </a:t>
            </a:r>
            <a:r>
              <a:rPr lang="en-US" altLang="zh-TW" dirty="0" err="1"/>
              <a:t>iris_data</a:t>
            </a:r>
            <a:r>
              <a:rPr lang="en-US" altLang="zh-TW" dirty="0"/>
              <a:t>['target']</a:t>
            </a:r>
          </a:p>
          <a:p>
            <a:pPr marL="0" indent="0">
              <a:buNone/>
            </a:pPr>
            <a:endParaRPr lang="en-US" altLang="zh-TW" dirty="0"/>
          </a:p>
        </p:txBody>
      </p:sp>
    </p:spTree>
    <p:extLst>
      <p:ext uri="{BB962C8B-B14F-4D97-AF65-F5344CB8AC3E}">
        <p14:creationId xmlns:p14="http://schemas.microsoft.com/office/powerpoint/2010/main" val="98511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A38681-2692-4245-AFC5-5AD9E6B3EEE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861A10E-9FEE-4B91-A156-CF03DEF42489}"/>
              </a:ext>
            </a:extLst>
          </p:cNvPr>
          <p:cNvSpPr>
            <a:spLocks noGrp="1"/>
          </p:cNvSpPr>
          <p:nvPr>
            <p:ph idx="1"/>
          </p:nvPr>
        </p:nvSpPr>
        <p:spPr/>
        <p:txBody>
          <a:bodyPr/>
          <a:lstStyle/>
          <a:p>
            <a:pPr marL="457200" lvl="1" indent="0">
              <a:buNone/>
            </a:pPr>
            <a:r>
              <a:rPr lang="en-US" altLang="zh-TW" dirty="0"/>
              <a:t>from </a:t>
            </a:r>
            <a:r>
              <a:rPr lang="en-US" altLang="zh-TW" dirty="0" err="1"/>
              <a:t>sklearn.model_selection</a:t>
            </a:r>
            <a:r>
              <a:rPr lang="en-US" altLang="zh-TW" dirty="0"/>
              <a:t> import </a:t>
            </a:r>
            <a:r>
              <a:rPr lang="en-US" altLang="zh-TW" dirty="0" err="1"/>
              <a:t>train_test_split</a:t>
            </a:r>
            <a:endParaRPr lang="en-US" altLang="zh-TW" dirty="0"/>
          </a:p>
          <a:p>
            <a:pPr marL="457200" lvl="1" indent="0">
              <a:buNone/>
            </a:pPr>
            <a:r>
              <a:rPr lang="en-US" altLang="zh-TW" dirty="0" err="1"/>
              <a:t>X_train</a:t>
            </a:r>
            <a:r>
              <a:rPr lang="en-US" altLang="zh-TW" dirty="0"/>
              <a:t>, </a:t>
            </a:r>
            <a:r>
              <a:rPr lang="en-US" altLang="zh-TW" dirty="0" err="1"/>
              <a:t>X_test</a:t>
            </a:r>
            <a:r>
              <a:rPr lang="en-US" altLang="zh-TW" dirty="0"/>
              <a:t>, </a:t>
            </a:r>
            <a:r>
              <a:rPr lang="en-US" altLang="zh-TW" dirty="0" err="1"/>
              <a:t>y_train</a:t>
            </a:r>
            <a:r>
              <a:rPr lang="en-US" altLang="zh-TW" dirty="0"/>
              <a:t>, </a:t>
            </a:r>
            <a:r>
              <a:rPr lang="en-US" altLang="zh-TW" dirty="0" err="1"/>
              <a:t>y_test</a:t>
            </a:r>
            <a:r>
              <a:rPr lang="en-US" altLang="zh-TW" dirty="0"/>
              <a:t> = </a:t>
            </a:r>
            <a:r>
              <a:rPr lang="en-US" altLang="zh-TW" dirty="0" err="1"/>
              <a:t>train_test_split</a:t>
            </a:r>
            <a:r>
              <a:rPr lang="en-US" altLang="zh-TW" dirty="0"/>
              <a:t> (</a:t>
            </a:r>
            <a:r>
              <a:rPr lang="en-US" altLang="zh-TW" dirty="0" err="1"/>
              <a:t>X,y,test_size</a:t>
            </a:r>
            <a:r>
              <a:rPr lang="en-US" altLang="zh-TW" dirty="0"/>
              <a:t>=0.20,random_state=0)</a:t>
            </a:r>
          </a:p>
          <a:p>
            <a:pPr marL="457200" lvl="1" indent="0">
              <a:buNone/>
            </a:pPr>
            <a:r>
              <a:rPr lang="en-US" altLang="zh-TW" dirty="0"/>
              <a:t>from </a:t>
            </a:r>
            <a:r>
              <a:rPr lang="en-US" altLang="zh-TW" dirty="0" err="1"/>
              <a:t>sklearn.tree</a:t>
            </a:r>
            <a:r>
              <a:rPr lang="en-US" altLang="zh-TW" dirty="0"/>
              <a:t> import </a:t>
            </a:r>
            <a:r>
              <a:rPr lang="en-US" altLang="zh-TW" dirty="0" err="1"/>
              <a:t>DecisionTreeClassifier</a:t>
            </a:r>
            <a:endParaRPr lang="en-US" altLang="zh-TW" dirty="0"/>
          </a:p>
          <a:p>
            <a:pPr marL="457200" lvl="1" indent="0">
              <a:buNone/>
            </a:pPr>
            <a:r>
              <a:rPr lang="en-US" altLang="zh-TW" dirty="0" err="1"/>
              <a:t>DT_model</a:t>
            </a:r>
            <a:r>
              <a:rPr lang="en-US" altLang="zh-TW" dirty="0"/>
              <a:t> = </a:t>
            </a:r>
            <a:r>
              <a:rPr lang="en-US" altLang="zh-TW" dirty="0" err="1"/>
              <a:t>DecisionTreeClassifier</a:t>
            </a:r>
            <a:r>
              <a:rPr lang="en-US" altLang="zh-TW" dirty="0"/>
              <a:t>(criterion="entropy", </a:t>
            </a:r>
            <a:r>
              <a:rPr lang="en-US" altLang="zh-TW" dirty="0" err="1"/>
              <a:t>max_depth</a:t>
            </a:r>
            <a:r>
              <a:rPr lang="en-US" altLang="zh-TW" dirty="0"/>
              <a:t>=3)</a:t>
            </a:r>
          </a:p>
          <a:p>
            <a:pPr marL="457200" lvl="1" indent="0">
              <a:buNone/>
            </a:pPr>
            <a:r>
              <a:rPr lang="en-US" altLang="zh-TW" dirty="0" err="1"/>
              <a:t>DT_model.fit</a:t>
            </a:r>
            <a:r>
              <a:rPr lang="en-US" altLang="zh-TW" dirty="0"/>
              <a:t>(</a:t>
            </a:r>
            <a:r>
              <a:rPr lang="en-US" altLang="zh-TW" dirty="0" err="1"/>
              <a:t>X_train</a:t>
            </a:r>
            <a:r>
              <a:rPr lang="en-US" altLang="zh-TW" dirty="0"/>
              <a:t>, </a:t>
            </a:r>
            <a:r>
              <a:rPr lang="en-US" altLang="zh-TW" dirty="0" err="1"/>
              <a:t>y_train</a:t>
            </a:r>
            <a:r>
              <a:rPr lang="en-US" altLang="zh-TW" dirty="0"/>
              <a:t>)</a:t>
            </a:r>
          </a:p>
          <a:p>
            <a:endParaRPr lang="zh-TW" altLang="en-US" dirty="0"/>
          </a:p>
        </p:txBody>
      </p:sp>
    </p:spTree>
    <p:extLst>
      <p:ext uri="{BB962C8B-B14F-4D97-AF65-F5344CB8AC3E}">
        <p14:creationId xmlns:p14="http://schemas.microsoft.com/office/powerpoint/2010/main" val="18465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CECACA-E42C-4A37-B431-117195035E7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1745D4F-EE32-4057-B51A-61BB6215B5FC}"/>
              </a:ext>
            </a:extLst>
          </p:cNvPr>
          <p:cNvSpPr>
            <a:spLocks noGrp="1"/>
          </p:cNvSpPr>
          <p:nvPr>
            <p:ph idx="1"/>
          </p:nvPr>
        </p:nvSpPr>
        <p:spPr/>
        <p:txBody>
          <a:bodyPr>
            <a:normAutofit/>
          </a:bodyPr>
          <a:lstStyle/>
          <a:p>
            <a:r>
              <a:rPr lang="en-US" altLang="zh-TW" dirty="0"/>
              <a:t>Now we will import </a:t>
            </a:r>
            <a:r>
              <a:rPr lang="en-US" altLang="zh-TW" dirty="0" err="1"/>
              <a:t>sklearn.metrics</a:t>
            </a:r>
            <a:r>
              <a:rPr lang="en-US" altLang="zh-TW" dirty="0"/>
              <a:t> so that we can access all the metric functions in this module.</a:t>
            </a:r>
          </a:p>
          <a:p>
            <a:pPr marL="457200" lvl="1" indent="0">
              <a:buNone/>
            </a:pPr>
            <a:r>
              <a:rPr lang="en-US" altLang="zh-TW" dirty="0"/>
              <a:t>import </a:t>
            </a:r>
            <a:r>
              <a:rPr lang="en-US" altLang="zh-TW" dirty="0" err="1"/>
              <a:t>sklearn.metrics</a:t>
            </a:r>
            <a:endParaRPr lang="en-US" altLang="zh-TW" dirty="0"/>
          </a:p>
          <a:p>
            <a:r>
              <a:rPr lang="en-US" altLang="zh-TW" dirty="0"/>
              <a:t>Assuming you have trained the model, we will now find predicted class labels for the test dataset.</a:t>
            </a:r>
          </a:p>
          <a:p>
            <a:pPr marL="457200" lvl="1" indent="0">
              <a:buNone/>
            </a:pPr>
            <a:r>
              <a:rPr lang="en-US" altLang="zh-TW" dirty="0" err="1"/>
              <a:t>y_pred</a:t>
            </a:r>
            <a:r>
              <a:rPr lang="en-US" altLang="zh-TW" dirty="0"/>
              <a:t> = </a:t>
            </a:r>
            <a:r>
              <a:rPr lang="en-US" altLang="zh-TW" dirty="0" err="1"/>
              <a:t>DT_model.predict</a:t>
            </a:r>
            <a:r>
              <a:rPr lang="en-US" altLang="zh-TW" dirty="0"/>
              <a:t>(</a:t>
            </a:r>
            <a:r>
              <a:rPr lang="en-US" altLang="zh-TW" dirty="0" err="1"/>
              <a:t>X_test</a:t>
            </a:r>
            <a:r>
              <a:rPr lang="en-US" altLang="zh-TW" dirty="0"/>
              <a:t>)</a:t>
            </a:r>
          </a:p>
          <a:p>
            <a:pPr marL="457200" lvl="1" indent="0">
              <a:buNone/>
            </a:pPr>
            <a:r>
              <a:rPr lang="en-US" altLang="zh-TW" dirty="0"/>
              <a:t>print (</a:t>
            </a:r>
            <a:r>
              <a:rPr lang="en-US" altLang="zh-TW" dirty="0" err="1"/>
              <a:t>y_pred</a:t>
            </a:r>
            <a:r>
              <a:rPr lang="en-US" altLang="zh-TW" dirty="0"/>
              <a:t>)</a:t>
            </a:r>
          </a:p>
          <a:p>
            <a:r>
              <a:rPr lang="en-US" altLang="zh-TW" dirty="0"/>
              <a:t>This should print the array containing predicted values of all the test data samples.</a:t>
            </a:r>
            <a:endParaRPr lang="zh-TW" altLang="en-US" dirty="0"/>
          </a:p>
        </p:txBody>
      </p:sp>
    </p:spTree>
    <p:extLst>
      <p:ext uri="{BB962C8B-B14F-4D97-AF65-F5344CB8AC3E}">
        <p14:creationId xmlns:p14="http://schemas.microsoft.com/office/powerpoint/2010/main" val="166169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AD5DD3-1BEA-4A81-810B-04616A71C73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D19ACF6-CB3B-4D68-9687-38E71FFBD828}"/>
              </a:ext>
            </a:extLst>
          </p:cNvPr>
          <p:cNvSpPr>
            <a:spLocks noGrp="1"/>
          </p:cNvSpPr>
          <p:nvPr>
            <p:ph idx="1"/>
          </p:nvPr>
        </p:nvSpPr>
        <p:spPr/>
        <p:txBody>
          <a:bodyPr/>
          <a:lstStyle/>
          <a:p>
            <a:r>
              <a:rPr lang="en-US" altLang="zh-TW" dirty="0"/>
              <a:t>Print the confusion metrics using</a:t>
            </a:r>
          </a:p>
          <a:p>
            <a:pPr marL="457200" lvl="1" indent="0">
              <a:buNone/>
            </a:pPr>
            <a:r>
              <a:rPr lang="en-US" altLang="zh-TW" dirty="0"/>
              <a:t>print(</a:t>
            </a:r>
            <a:r>
              <a:rPr lang="en-US" altLang="zh-TW" dirty="0" err="1"/>
              <a:t>sklearn.metrics.confusion_matrix</a:t>
            </a:r>
            <a:r>
              <a:rPr lang="en-US" altLang="zh-TW" dirty="0"/>
              <a:t>(</a:t>
            </a:r>
            <a:r>
              <a:rPr lang="en-US" altLang="zh-TW" dirty="0" err="1"/>
              <a:t>y_test</a:t>
            </a:r>
            <a:r>
              <a:rPr lang="en-US" altLang="zh-TW" dirty="0"/>
              <a:t>, </a:t>
            </a:r>
            <a:r>
              <a:rPr lang="en-US" altLang="zh-TW" dirty="0" err="1"/>
              <a:t>y_pred</a:t>
            </a:r>
            <a:r>
              <a:rPr lang="en-US" altLang="zh-TW" dirty="0"/>
              <a:t>))</a:t>
            </a:r>
          </a:p>
          <a:p>
            <a:pPr marL="457200" lvl="1" indent="0">
              <a:buNone/>
            </a:pPr>
            <a:endParaRPr lang="en-US" altLang="zh-TW" dirty="0"/>
          </a:p>
          <a:p>
            <a:pPr marL="457200" lvl="1" indent="0">
              <a:buNone/>
            </a:pPr>
            <a:r>
              <a:rPr lang="en-US" altLang="zh-TW" dirty="0"/>
              <a:t>array([[15, 0, 0],</a:t>
            </a:r>
          </a:p>
          <a:p>
            <a:pPr marL="457200" lvl="1" indent="0">
              <a:buNone/>
            </a:pPr>
            <a:r>
              <a:rPr lang="en-US" altLang="zh-TW" dirty="0"/>
              <a:t>	     [ 0, 10, 1],</a:t>
            </a:r>
          </a:p>
          <a:p>
            <a:pPr marL="457200" lvl="1" indent="0">
              <a:buNone/>
            </a:pPr>
            <a:r>
              <a:rPr lang="en-US" altLang="zh-TW" dirty="0"/>
              <a:t>            [ 0, 0, 12]], </a:t>
            </a:r>
            <a:r>
              <a:rPr lang="en-US" altLang="zh-TW" dirty="0" err="1"/>
              <a:t>dtype</a:t>
            </a:r>
            <a:r>
              <a:rPr lang="en-US" altLang="zh-TW" dirty="0"/>
              <a:t>=int64)</a:t>
            </a:r>
            <a:endParaRPr lang="zh-TW" altLang="en-US" dirty="0"/>
          </a:p>
        </p:txBody>
      </p:sp>
    </p:spTree>
    <p:extLst>
      <p:ext uri="{BB962C8B-B14F-4D97-AF65-F5344CB8AC3E}">
        <p14:creationId xmlns:p14="http://schemas.microsoft.com/office/powerpoint/2010/main" val="126410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D8992A-D48E-4980-8091-982EA8FB3E4A}"/>
              </a:ext>
            </a:extLst>
          </p:cNvPr>
          <p:cNvSpPr>
            <a:spLocks noGrp="1"/>
          </p:cNvSpPr>
          <p:nvPr>
            <p:ph type="title"/>
          </p:nvPr>
        </p:nvSpPr>
        <p:spPr/>
        <p:txBody>
          <a:bodyPr/>
          <a:lstStyle/>
          <a:p>
            <a:r>
              <a:rPr lang="en-US" altLang="zh-TW" b="1" dirty="0"/>
              <a:t>Training and Testing Processes</a:t>
            </a:r>
            <a:endParaRPr lang="zh-TW" altLang="en-US" b="1" dirty="0"/>
          </a:p>
        </p:txBody>
      </p:sp>
      <p:sp>
        <p:nvSpPr>
          <p:cNvPr id="3" name="內容版面配置區 2">
            <a:extLst>
              <a:ext uri="{FF2B5EF4-FFF2-40B4-BE49-F238E27FC236}">
                <a16:creationId xmlns:a16="http://schemas.microsoft.com/office/drawing/2014/main" id="{E96D19EB-2F0B-48C1-A3BF-28EA3E7D3AF1}"/>
              </a:ext>
            </a:extLst>
          </p:cNvPr>
          <p:cNvSpPr>
            <a:spLocks noGrp="1"/>
          </p:cNvSpPr>
          <p:nvPr>
            <p:ph idx="1"/>
          </p:nvPr>
        </p:nvSpPr>
        <p:spPr/>
        <p:txBody>
          <a:bodyPr/>
          <a:lstStyle/>
          <a:p>
            <a:r>
              <a:rPr lang="en-US" altLang="zh-TW" dirty="0"/>
              <a:t>A machine learning experiment is divided into two primary phases.</a:t>
            </a:r>
          </a:p>
          <a:p>
            <a:r>
              <a:rPr lang="en-US" altLang="zh-TW" dirty="0"/>
              <a:t>The model is first fit on a training dataset.</a:t>
            </a:r>
          </a:p>
          <a:p>
            <a:r>
              <a:rPr lang="en-US" altLang="zh-TW" dirty="0"/>
              <a:t>The training dataset contains training tuples that contain an input vector and the corresponding output.</a:t>
            </a:r>
          </a:p>
          <a:p>
            <a:r>
              <a:rPr lang="en-US" altLang="zh-TW" dirty="0"/>
              <a:t>The predicted quantity is usually called the target.</a:t>
            </a:r>
          </a:p>
        </p:txBody>
      </p:sp>
    </p:spTree>
    <p:extLst>
      <p:ext uri="{BB962C8B-B14F-4D97-AF65-F5344CB8AC3E}">
        <p14:creationId xmlns:p14="http://schemas.microsoft.com/office/powerpoint/2010/main" val="295608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E14989-C319-466D-8C5D-AD84476986A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803D45E-D615-4BD7-8122-21090CA6AEC2}"/>
              </a:ext>
            </a:extLst>
          </p:cNvPr>
          <p:cNvSpPr>
            <a:spLocks noGrp="1"/>
          </p:cNvSpPr>
          <p:nvPr>
            <p:ph idx="1"/>
          </p:nvPr>
        </p:nvSpPr>
        <p:spPr/>
        <p:txBody>
          <a:bodyPr/>
          <a:lstStyle/>
          <a:p>
            <a:r>
              <a:rPr lang="en-US" altLang="zh-TW" dirty="0" err="1"/>
              <a:t>sklearn.metrics</a:t>
            </a:r>
            <a:r>
              <a:rPr lang="en-US" altLang="zh-TW" dirty="0"/>
              <a:t> also contains functions for precision, recall, and F-measure.</a:t>
            </a:r>
          </a:p>
          <a:p>
            <a:r>
              <a:rPr lang="en-US" altLang="zh-TW" dirty="0"/>
              <a:t>All these functions take at least two arguments: the actual class labels  and the predicted class labels.</a:t>
            </a:r>
            <a:endParaRPr lang="zh-TW" altLang="en-US" dirty="0"/>
          </a:p>
        </p:txBody>
      </p:sp>
    </p:spTree>
    <p:extLst>
      <p:ext uri="{BB962C8B-B14F-4D97-AF65-F5344CB8AC3E}">
        <p14:creationId xmlns:p14="http://schemas.microsoft.com/office/powerpoint/2010/main" val="1868402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A52D0-C7A3-414A-B9C0-3D277A41316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C632F64-0E8F-4535-981B-462020DE6350}"/>
              </a:ext>
            </a:extLst>
          </p:cNvPr>
          <p:cNvSpPr>
            <a:spLocks noGrp="1"/>
          </p:cNvSpPr>
          <p:nvPr>
            <p:ph idx="1"/>
          </p:nvPr>
        </p:nvSpPr>
        <p:spPr/>
        <p:txBody>
          <a:bodyPr>
            <a:normAutofit lnSpcReduction="10000"/>
          </a:bodyPr>
          <a:lstStyle/>
          <a:p>
            <a:r>
              <a:rPr lang="en-US" altLang="zh-TW" dirty="0"/>
              <a:t>If you have more than two classes, you can give the additional function parameter for average, which may contain one of the following values:</a:t>
            </a:r>
          </a:p>
          <a:p>
            <a:pPr lvl="1"/>
            <a:r>
              <a:rPr lang="en-US" altLang="zh-TW" dirty="0"/>
              <a:t>binary: Default, the function only reports the results for the positive class labels.</a:t>
            </a:r>
          </a:p>
          <a:p>
            <a:pPr lvl="1"/>
            <a:r>
              <a:rPr lang="en-US" altLang="zh-TW" dirty="0"/>
              <a:t>micro: Calculate metrics globally by counting the total true positives, false negatives, and false positives.</a:t>
            </a:r>
          </a:p>
          <a:p>
            <a:pPr lvl="1"/>
            <a:r>
              <a:rPr lang="en-US" altLang="zh-TW" dirty="0"/>
              <a:t>macro: Calculate metrics for each label, and find their unweighted mean. This does not take label imbalance into account.</a:t>
            </a:r>
          </a:p>
          <a:p>
            <a:pPr lvl="1"/>
            <a:r>
              <a:rPr lang="en-US" altLang="zh-TW" dirty="0"/>
              <a:t>weighted: Calculate metrics for each label, and find their average weighted by the number of instances for each label in the test data and counts for the label imbalance.</a:t>
            </a:r>
            <a:endParaRPr lang="zh-TW" altLang="en-US" dirty="0"/>
          </a:p>
        </p:txBody>
      </p:sp>
    </p:spTree>
    <p:extLst>
      <p:ext uri="{BB962C8B-B14F-4D97-AF65-F5344CB8AC3E}">
        <p14:creationId xmlns:p14="http://schemas.microsoft.com/office/powerpoint/2010/main" val="78956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D8295E-D9EE-4748-81BD-132D13CF0A4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12D92FE-8AE8-4CEE-BD9D-BC1F89BBC3D0}"/>
              </a:ext>
            </a:extLst>
          </p:cNvPr>
          <p:cNvSpPr>
            <a:spLocks noGrp="1"/>
          </p:cNvSpPr>
          <p:nvPr>
            <p:ph idx="1"/>
          </p:nvPr>
        </p:nvSpPr>
        <p:spPr/>
        <p:txBody>
          <a:bodyPr>
            <a:normAutofit/>
          </a:bodyPr>
          <a:lstStyle/>
          <a:p>
            <a:r>
              <a:rPr lang="en-US" altLang="zh-TW" dirty="0"/>
              <a:t>We can now find the performance metrics discussed in this section at macro level.</a:t>
            </a:r>
          </a:p>
          <a:p>
            <a:pPr marL="457200" lvl="1" indent="0">
              <a:buNone/>
            </a:pPr>
            <a:r>
              <a:rPr lang="en-US" altLang="zh-TW" dirty="0" err="1"/>
              <a:t>sklearn.metrics.confusion_matrix</a:t>
            </a:r>
            <a:r>
              <a:rPr lang="en-US" altLang="zh-TW" dirty="0"/>
              <a:t>(</a:t>
            </a:r>
            <a:r>
              <a:rPr lang="en-US" altLang="zh-TW" dirty="0" err="1"/>
              <a:t>y_test</a:t>
            </a:r>
            <a:r>
              <a:rPr lang="en-US" altLang="zh-TW" dirty="0"/>
              <a:t>, </a:t>
            </a:r>
            <a:r>
              <a:rPr lang="en-US" altLang="zh-TW" dirty="0" err="1"/>
              <a:t>y_pred</a:t>
            </a:r>
            <a:r>
              <a:rPr lang="en-US" altLang="zh-TW" dirty="0"/>
              <a:t>)</a:t>
            </a:r>
          </a:p>
          <a:p>
            <a:pPr marL="457200" lvl="1" indent="0">
              <a:buNone/>
            </a:pPr>
            <a:r>
              <a:rPr lang="en-US" altLang="zh-TW" dirty="0"/>
              <a:t>p = </a:t>
            </a:r>
            <a:r>
              <a:rPr lang="en-US" altLang="zh-TW" dirty="0" err="1"/>
              <a:t>sklearn.metrics.precision_score</a:t>
            </a:r>
            <a:r>
              <a:rPr lang="en-US" altLang="zh-TW" dirty="0"/>
              <a:t>(</a:t>
            </a:r>
            <a:r>
              <a:rPr lang="en-US" altLang="zh-TW" dirty="0" err="1"/>
              <a:t>y_test</a:t>
            </a:r>
            <a:r>
              <a:rPr lang="en-US" altLang="zh-TW" dirty="0"/>
              <a:t>, </a:t>
            </a:r>
            <a:r>
              <a:rPr lang="en-US" altLang="zh-TW" dirty="0" err="1"/>
              <a:t>y_pred</a:t>
            </a:r>
            <a:r>
              <a:rPr lang="en-US" altLang="zh-TW" dirty="0"/>
              <a:t>, average='micro')</a:t>
            </a:r>
          </a:p>
          <a:p>
            <a:pPr marL="457200" lvl="1" indent="0">
              <a:buNone/>
            </a:pPr>
            <a:r>
              <a:rPr lang="en-US" altLang="zh-TW" dirty="0"/>
              <a:t>r = </a:t>
            </a:r>
            <a:r>
              <a:rPr lang="en-US" altLang="zh-TW" dirty="0" err="1"/>
              <a:t>sklearn.metrics.recall_score</a:t>
            </a:r>
            <a:r>
              <a:rPr lang="en-US" altLang="zh-TW" dirty="0"/>
              <a:t>(</a:t>
            </a:r>
            <a:r>
              <a:rPr lang="en-US" altLang="zh-TW" dirty="0" err="1"/>
              <a:t>y_test</a:t>
            </a:r>
            <a:r>
              <a:rPr lang="en-US" altLang="zh-TW" dirty="0"/>
              <a:t>, </a:t>
            </a:r>
            <a:r>
              <a:rPr lang="en-US" altLang="zh-TW" dirty="0" err="1"/>
              <a:t>y_pred</a:t>
            </a:r>
            <a:r>
              <a:rPr lang="en-US" altLang="zh-TW" dirty="0"/>
              <a:t>, average='micro')</a:t>
            </a:r>
          </a:p>
          <a:p>
            <a:pPr marL="457200" lvl="1" indent="0">
              <a:buNone/>
            </a:pPr>
            <a:r>
              <a:rPr lang="en-US" altLang="zh-TW" dirty="0"/>
              <a:t>f = sklearn.metrics.f1_score(</a:t>
            </a:r>
            <a:r>
              <a:rPr lang="en-US" altLang="zh-TW" dirty="0" err="1"/>
              <a:t>y_test</a:t>
            </a:r>
            <a:r>
              <a:rPr lang="en-US" altLang="zh-TW" dirty="0"/>
              <a:t>, </a:t>
            </a:r>
            <a:r>
              <a:rPr lang="en-US" altLang="zh-TW" dirty="0" err="1"/>
              <a:t>y_pred</a:t>
            </a:r>
            <a:r>
              <a:rPr lang="en-US" altLang="zh-TW" dirty="0"/>
              <a:t>, average='micro')</a:t>
            </a:r>
          </a:p>
          <a:p>
            <a:pPr marL="457200" lvl="1" indent="0">
              <a:buNone/>
            </a:pPr>
            <a:r>
              <a:rPr lang="en-US" altLang="zh-TW" dirty="0"/>
              <a:t>a = </a:t>
            </a:r>
            <a:r>
              <a:rPr lang="en-US" altLang="zh-TW" dirty="0" err="1"/>
              <a:t>sklearn.metrics.accuracy_score</a:t>
            </a:r>
            <a:r>
              <a:rPr lang="en-US" altLang="zh-TW" dirty="0"/>
              <a:t>(</a:t>
            </a:r>
            <a:r>
              <a:rPr lang="en-US" altLang="zh-TW" dirty="0" err="1"/>
              <a:t>y_test,y_pred</a:t>
            </a:r>
            <a:r>
              <a:rPr lang="en-US" altLang="zh-TW" dirty="0"/>
              <a:t>)</a:t>
            </a:r>
          </a:p>
          <a:p>
            <a:pPr marL="457200" lvl="1" indent="0">
              <a:buNone/>
            </a:pPr>
            <a:r>
              <a:rPr lang="en-US" altLang="zh-TW" dirty="0"/>
              <a:t>print ("Here're the metrics for the trained model:")</a:t>
            </a:r>
          </a:p>
          <a:p>
            <a:pPr marL="457200" lvl="1" indent="0">
              <a:buNone/>
            </a:pPr>
            <a:r>
              <a:rPr lang="en-US" altLang="zh-TW" dirty="0"/>
              <a:t>print ("Precision:\t{}\</a:t>
            </a:r>
            <a:r>
              <a:rPr lang="en-US" altLang="zh-TW" dirty="0" err="1"/>
              <a:t>nRecall</a:t>
            </a:r>
            <a:r>
              <a:rPr lang="en-US" altLang="zh-TW" dirty="0"/>
              <a:t>:\t{}\</a:t>
            </a:r>
            <a:r>
              <a:rPr lang="en-US" altLang="zh-TW" dirty="0" err="1"/>
              <a:t>nF</a:t>
            </a:r>
            <a:r>
              <a:rPr lang="en-US" altLang="zh-TW" dirty="0"/>
              <a:t>-Score:\t{}\</a:t>
            </a:r>
            <a:r>
              <a:rPr lang="en-US" altLang="zh-TW" dirty="0" err="1"/>
              <a:t>nAccuracy</a:t>
            </a:r>
            <a:r>
              <a:rPr lang="en-US" altLang="zh-TW" dirty="0"/>
              <a:t>:\t{}".</a:t>
            </a:r>
          </a:p>
          <a:p>
            <a:pPr marL="457200" lvl="1" indent="0">
              <a:buNone/>
            </a:pPr>
            <a:r>
              <a:rPr lang="en-US" altLang="zh-TW" dirty="0"/>
              <a:t>format(</a:t>
            </a:r>
            <a:r>
              <a:rPr lang="en-US" altLang="zh-TW" dirty="0" err="1"/>
              <a:t>p,r,f,a</a:t>
            </a:r>
            <a:r>
              <a:rPr lang="en-US" altLang="zh-TW" dirty="0"/>
              <a:t>))</a:t>
            </a:r>
          </a:p>
          <a:p>
            <a:endParaRPr lang="zh-TW" altLang="en-US" dirty="0"/>
          </a:p>
        </p:txBody>
      </p:sp>
    </p:spTree>
    <p:extLst>
      <p:ext uri="{BB962C8B-B14F-4D97-AF65-F5344CB8AC3E}">
        <p14:creationId xmlns:p14="http://schemas.microsoft.com/office/powerpoint/2010/main" val="224946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7110FF-EDF9-4631-A383-B4FBE3096A29}"/>
              </a:ext>
            </a:extLst>
          </p:cNvPr>
          <p:cNvSpPr>
            <a:spLocks noGrp="1"/>
          </p:cNvSpPr>
          <p:nvPr>
            <p:ph type="title"/>
          </p:nvPr>
        </p:nvSpPr>
        <p:spPr/>
        <p:txBody>
          <a:bodyPr/>
          <a:lstStyle/>
          <a:p>
            <a:r>
              <a:rPr lang="en-US" altLang="zh-TW" dirty="0"/>
              <a:t>Classification Report</a:t>
            </a:r>
            <a:endParaRPr lang="zh-TW" altLang="en-US" dirty="0"/>
          </a:p>
        </p:txBody>
      </p:sp>
      <p:sp>
        <p:nvSpPr>
          <p:cNvPr id="3" name="內容版面配置區 2">
            <a:extLst>
              <a:ext uri="{FF2B5EF4-FFF2-40B4-BE49-F238E27FC236}">
                <a16:creationId xmlns:a16="http://schemas.microsoft.com/office/drawing/2014/main" id="{A9911416-C796-49C5-B15B-FFBE850C8F05}"/>
              </a:ext>
            </a:extLst>
          </p:cNvPr>
          <p:cNvSpPr>
            <a:spLocks noGrp="1"/>
          </p:cNvSpPr>
          <p:nvPr>
            <p:ph idx="1"/>
          </p:nvPr>
        </p:nvSpPr>
        <p:spPr/>
        <p:txBody>
          <a:bodyPr/>
          <a:lstStyle/>
          <a:p>
            <a:r>
              <a:rPr lang="en-US" altLang="zh-TW" dirty="0"/>
              <a:t>Classification report gives most of the important and common metrics required for</a:t>
            </a:r>
            <a:r>
              <a:rPr lang="zh-TW" altLang="en-US" dirty="0"/>
              <a:t> </a:t>
            </a:r>
            <a:r>
              <a:rPr lang="en-US" altLang="zh-TW" dirty="0"/>
              <a:t>classification tasks in one single view.</a:t>
            </a:r>
          </a:p>
          <a:p>
            <a:r>
              <a:rPr lang="en-US" altLang="zh-TW" dirty="0"/>
              <a:t>It shows the precision, recall, and f-score for each</a:t>
            </a:r>
            <a:r>
              <a:rPr lang="zh-TW" altLang="en-US" dirty="0"/>
              <a:t> </a:t>
            </a:r>
            <a:r>
              <a:rPr lang="en-US" altLang="zh-TW" dirty="0"/>
              <a:t>class along with the support, or the number of actual testing samples that belong to</a:t>
            </a:r>
            <a:r>
              <a:rPr lang="zh-TW" altLang="en-US" dirty="0"/>
              <a:t> </a:t>
            </a:r>
            <a:r>
              <a:rPr lang="en-US" altLang="zh-TW" dirty="0"/>
              <a:t>the class.</a:t>
            </a:r>
          </a:p>
          <a:p>
            <a:pPr marL="457200" lvl="1" indent="0">
              <a:buNone/>
            </a:pPr>
            <a:r>
              <a:rPr lang="en-US" altLang="zh-TW" dirty="0"/>
              <a:t>print (</a:t>
            </a:r>
            <a:r>
              <a:rPr lang="en-US" altLang="zh-TW" dirty="0" err="1"/>
              <a:t>sklearn.metrics.classification_report</a:t>
            </a:r>
            <a:r>
              <a:rPr lang="en-US" altLang="zh-TW" dirty="0"/>
              <a:t>(</a:t>
            </a:r>
            <a:r>
              <a:rPr lang="en-US" altLang="zh-TW" dirty="0" err="1"/>
              <a:t>y_test</a:t>
            </a:r>
            <a:r>
              <a:rPr lang="en-US" altLang="zh-TW" dirty="0"/>
              <a:t>, </a:t>
            </a:r>
            <a:r>
              <a:rPr lang="en-US" altLang="zh-TW" dirty="0" err="1"/>
              <a:t>y_pred</a:t>
            </a:r>
            <a:r>
              <a:rPr lang="en-US" altLang="zh-TW" dirty="0"/>
              <a:t>))</a:t>
            </a:r>
            <a:endParaRPr lang="zh-TW" altLang="en-US" dirty="0"/>
          </a:p>
        </p:txBody>
      </p:sp>
    </p:spTree>
    <p:extLst>
      <p:ext uri="{BB962C8B-B14F-4D97-AF65-F5344CB8AC3E}">
        <p14:creationId xmlns:p14="http://schemas.microsoft.com/office/powerpoint/2010/main" val="370449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38C53B-306D-4269-9749-D20534A69CC0}"/>
              </a:ext>
            </a:extLst>
          </p:cNvPr>
          <p:cNvSpPr>
            <a:spLocks noGrp="1"/>
          </p:cNvSpPr>
          <p:nvPr>
            <p:ph type="title"/>
          </p:nvPr>
        </p:nvSpPr>
        <p:spPr/>
        <p:txBody>
          <a:bodyPr/>
          <a:lstStyle/>
          <a:p>
            <a:r>
              <a:rPr lang="en-US" altLang="zh-TW" b="1" dirty="0"/>
              <a:t>Cross Validation</a:t>
            </a:r>
            <a:endParaRPr lang="zh-TW" altLang="en-US" b="1" dirty="0"/>
          </a:p>
        </p:txBody>
      </p:sp>
      <p:sp>
        <p:nvSpPr>
          <p:cNvPr id="3" name="內容版面配置區 2">
            <a:extLst>
              <a:ext uri="{FF2B5EF4-FFF2-40B4-BE49-F238E27FC236}">
                <a16:creationId xmlns:a16="http://schemas.microsoft.com/office/drawing/2014/main" id="{5B517ECA-5DF4-4613-9365-D00C9575192E}"/>
              </a:ext>
            </a:extLst>
          </p:cNvPr>
          <p:cNvSpPr>
            <a:spLocks noGrp="1"/>
          </p:cNvSpPr>
          <p:nvPr>
            <p:ph idx="1"/>
          </p:nvPr>
        </p:nvSpPr>
        <p:spPr/>
        <p:txBody>
          <a:bodyPr/>
          <a:lstStyle/>
          <a:p>
            <a:r>
              <a:rPr lang="en-US" altLang="zh-TW" dirty="0"/>
              <a:t>We divide the labelled dataset into two components – namely, training set and validation</a:t>
            </a:r>
            <a:r>
              <a:rPr lang="zh-TW" altLang="en-US" dirty="0"/>
              <a:t> </a:t>
            </a:r>
            <a:r>
              <a:rPr lang="en-US" altLang="zh-TW" dirty="0"/>
              <a:t>(or testing) set.</a:t>
            </a:r>
          </a:p>
          <a:p>
            <a:r>
              <a:rPr lang="en-US" altLang="zh-TW" dirty="0"/>
              <a:t>It is a good idea to come with a rotation of</a:t>
            </a:r>
            <a:r>
              <a:rPr lang="zh-TW" altLang="en-US" dirty="0"/>
              <a:t> </a:t>
            </a:r>
            <a:r>
              <a:rPr lang="en-US" altLang="zh-TW" dirty="0"/>
              <a:t>training and testing parts to be able to determine how well will the model generalize to</a:t>
            </a:r>
            <a:r>
              <a:rPr lang="zh-TW" altLang="en-US" dirty="0"/>
              <a:t> </a:t>
            </a:r>
            <a:r>
              <a:rPr lang="en-US" altLang="zh-TW" dirty="0"/>
              <a:t>an independent dataset.</a:t>
            </a:r>
            <a:endParaRPr lang="zh-TW" altLang="en-US" dirty="0"/>
          </a:p>
        </p:txBody>
      </p:sp>
    </p:spTree>
    <p:extLst>
      <p:ext uri="{BB962C8B-B14F-4D97-AF65-F5344CB8AC3E}">
        <p14:creationId xmlns:p14="http://schemas.microsoft.com/office/powerpoint/2010/main" val="415686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0268C2A-F531-4461-9E26-867B1ABAB130}"/>
              </a:ext>
            </a:extLst>
          </p:cNvPr>
          <p:cNvPicPr>
            <a:picLocks noChangeAspect="1"/>
          </p:cNvPicPr>
          <p:nvPr/>
        </p:nvPicPr>
        <p:blipFill>
          <a:blip r:embed="rId2"/>
          <a:stretch>
            <a:fillRect/>
          </a:stretch>
        </p:blipFill>
        <p:spPr>
          <a:xfrm>
            <a:off x="861282" y="709233"/>
            <a:ext cx="10469436" cy="5439534"/>
          </a:xfrm>
          <a:prstGeom prst="rect">
            <a:avLst/>
          </a:prstGeom>
        </p:spPr>
      </p:pic>
    </p:spTree>
    <p:extLst>
      <p:ext uri="{BB962C8B-B14F-4D97-AF65-F5344CB8AC3E}">
        <p14:creationId xmlns:p14="http://schemas.microsoft.com/office/powerpoint/2010/main" val="1263529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99C833-F8F6-436F-A0FB-84BB3C00FD5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765CD75-E950-41CF-9D48-75FE61314364}"/>
              </a:ext>
            </a:extLst>
          </p:cNvPr>
          <p:cNvSpPr>
            <a:spLocks noGrp="1"/>
          </p:cNvSpPr>
          <p:nvPr>
            <p:ph idx="1"/>
          </p:nvPr>
        </p:nvSpPr>
        <p:spPr/>
        <p:txBody>
          <a:bodyPr/>
          <a:lstStyle/>
          <a:p>
            <a:r>
              <a:rPr lang="en-US" altLang="zh-TW" dirty="0"/>
              <a:t>Over the k iterations, we will obtain k metrics, which can be averaged to find a more</a:t>
            </a:r>
            <a:r>
              <a:rPr lang="zh-TW" altLang="en-US" dirty="0"/>
              <a:t> </a:t>
            </a:r>
            <a:r>
              <a:rPr lang="en-US" altLang="zh-TW" dirty="0"/>
              <a:t>generalizable metric that can be used to tune the hyperparameters.</a:t>
            </a:r>
            <a:endParaRPr lang="zh-TW" altLang="en-US" dirty="0"/>
          </a:p>
        </p:txBody>
      </p:sp>
    </p:spTree>
    <p:extLst>
      <p:ext uri="{BB962C8B-B14F-4D97-AF65-F5344CB8AC3E}">
        <p14:creationId xmlns:p14="http://schemas.microsoft.com/office/powerpoint/2010/main" val="2860814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026BC2-2C7D-49E8-A52E-948849A86D93}"/>
              </a:ext>
            </a:extLst>
          </p:cNvPr>
          <p:cNvSpPr>
            <a:spLocks noGrp="1"/>
          </p:cNvSpPr>
          <p:nvPr>
            <p:ph type="title"/>
          </p:nvPr>
        </p:nvSpPr>
        <p:spPr/>
        <p:txBody>
          <a:bodyPr/>
          <a:lstStyle/>
          <a:p>
            <a:r>
              <a:rPr lang="en-US" altLang="zh-TW" dirty="0"/>
              <a:t>Why Cross Validation?</a:t>
            </a:r>
            <a:endParaRPr lang="zh-TW" altLang="en-US" dirty="0"/>
          </a:p>
        </p:txBody>
      </p:sp>
      <p:sp>
        <p:nvSpPr>
          <p:cNvPr id="3" name="內容版面配置區 2">
            <a:extLst>
              <a:ext uri="{FF2B5EF4-FFF2-40B4-BE49-F238E27FC236}">
                <a16:creationId xmlns:a16="http://schemas.microsoft.com/office/drawing/2014/main" id="{9EE75D5E-0C51-49DC-9D02-AF99FE1B8E91}"/>
              </a:ext>
            </a:extLst>
          </p:cNvPr>
          <p:cNvSpPr>
            <a:spLocks noGrp="1"/>
          </p:cNvSpPr>
          <p:nvPr>
            <p:ph idx="1"/>
          </p:nvPr>
        </p:nvSpPr>
        <p:spPr/>
        <p:txBody>
          <a:bodyPr/>
          <a:lstStyle/>
          <a:p>
            <a:r>
              <a:rPr lang="en-US" altLang="zh-TW" dirty="0"/>
              <a:t>If we tweak a model based on a static test set, it is possible to overoptimize and overfit on</a:t>
            </a:r>
            <a:r>
              <a:rPr lang="zh-TW" altLang="en-US" dirty="0"/>
              <a:t> </a:t>
            </a:r>
            <a:r>
              <a:rPr lang="en-US" altLang="zh-TW" dirty="0"/>
              <a:t>the test set which may not generalize to more unseen data.</a:t>
            </a:r>
          </a:p>
          <a:p>
            <a:r>
              <a:rPr lang="en-US" altLang="zh-TW" dirty="0"/>
              <a:t>The knowledge about the test</a:t>
            </a:r>
            <a:r>
              <a:rPr lang="zh-TW" altLang="en-US" dirty="0"/>
              <a:t> </a:t>
            </a:r>
            <a:r>
              <a:rPr lang="en-US" altLang="zh-TW" dirty="0"/>
              <a:t>set can indirectly creep into the model, and evaluation metrics are not generalized.</a:t>
            </a:r>
          </a:p>
          <a:p>
            <a:r>
              <a:rPr lang="en-US" altLang="zh-TW" dirty="0"/>
              <a:t>Thus,</a:t>
            </a:r>
            <a:r>
              <a:rPr lang="zh-TW" altLang="en-US" dirty="0"/>
              <a:t> </a:t>
            </a:r>
            <a:r>
              <a:rPr lang="en-US" altLang="zh-TW" dirty="0"/>
              <a:t>multiple folds of the data provide an opportunity to not tune the results on one static set.</a:t>
            </a:r>
            <a:endParaRPr lang="zh-TW" altLang="en-US" dirty="0"/>
          </a:p>
        </p:txBody>
      </p:sp>
    </p:spTree>
    <p:extLst>
      <p:ext uri="{BB962C8B-B14F-4D97-AF65-F5344CB8AC3E}">
        <p14:creationId xmlns:p14="http://schemas.microsoft.com/office/powerpoint/2010/main" val="1141437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5FEE85-1A1C-4001-8089-5B66953B8A54}"/>
              </a:ext>
            </a:extLst>
          </p:cNvPr>
          <p:cNvSpPr>
            <a:spLocks noGrp="1"/>
          </p:cNvSpPr>
          <p:nvPr>
            <p:ph type="title"/>
          </p:nvPr>
        </p:nvSpPr>
        <p:spPr/>
        <p:txBody>
          <a:bodyPr/>
          <a:lstStyle/>
          <a:p>
            <a:r>
              <a:rPr lang="en-US" altLang="zh-TW" dirty="0"/>
              <a:t>Cross Validation in Python</a:t>
            </a:r>
            <a:endParaRPr lang="zh-TW" altLang="en-US" dirty="0"/>
          </a:p>
        </p:txBody>
      </p:sp>
      <p:sp>
        <p:nvSpPr>
          <p:cNvPr id="3" name="內容版面配置區 2">
            <a:extLst>
              <a:ext uri="{FF2B5EF4-FFF2-40B4-BE49-F238E27FC236}">
                <a16:creationId xmlns:a16="http://schemas.microsoft.com/office/drawing/2014/main" id="{74B0CD78-6268-44B2-870B-C431A3577AFF}"/>
              </a:ext>
            </a:extLst>
          </p:cNvPr>
          <p:cNvSpPr>
            <a:spLocks noGrp="1"/>
          </p:cNvSpPr>
          <p:nvPr>
            <p:ph idx="1"/>
          </p:nvPr>
        </p:nvSpPr>
        <p:spPr/>
        <p:txBody>
          <a:bodyPr/>
          <a:lstStyle/>
          <a:p>
            <a:r>
              <a:rPr lang="en-US" altLang="zh-TW" dirty="0"/>
              <a:t>For cross validation, we will not consider randomly created train-test splits as in previous</a:t>
            </a:r>
            <a:r>
              <a:rPr lang="zh-TW" altLang="en-US" dirty="0"/>
              <a:t> </a:t>
            </a:r>
            <a:r>
              <a:rPr lang="en-US" altLang="zh-TW" dirty="0"/>
              <a:t>examples but work with the features and the values.</a:t>
            </a:r>
          </a:p>
          <a:p>
            <a:pPr marL="457200" lvl="1" indent="0">
              <a:buNone/>
            </a:pPr>
            <a:r>
              <a:rPr lang="en-US" altLang="zh-TW" dirty="0"/>
              <a:t>import pandas as pd</a:t>
            </a:r>
          </a:p>
          <a:p>
            <a:pPr marL="457200" lvl="1" indent="0">
              <a:buNone/>
            </a:pPr>
            <a:r>
              <a:rPr lang="en-US" altLang="zh-TW" dirty="0"/>
              <a:t>from </a:t>
            </a:r>
            <a:r>
              <a:rPr lang="en-US" altLang="zh-TW" dirty="0" err="1"/>
              <a:t>sklearn</a:t>
            </a:r>
            <a:r>
              <a:rPr lang="en-US" altLang="zh-TW" dirty="0"/>
              <a:t> import datasets</a:t>
            </a:r>
          </a:p>
          <a:p>
            <a:pPr marL="457200" lvl="1" indent="0">
              <a:buNone/>
            </a:pPr>
            <a:r>
              <a:rPr lang="en-US" altLang="zh-TW" dirty="0"/>
              <a:t>iris = </a:t>
            </a:r>
            <a:r>
              <a:rPr lang="en-US" altLang="zh-TW" dirty="0" err="1"/>
              <a:t>datasets.load_iris</a:t>
            </a:r>
            <a:r>
              <a:rPr lang="en-US" altLang="zh-TW" dirty="0"/>
              <a:t>()</a:t>
            </a:r>
          </a:p>
          <a:p>
            <a:pPr marL="457200" lvl="1" indent="0">
              <a:buNone/>
            </a:pPr>
            <a:r>
              <a:rPr lang="en-US" altLang="zh-TW" dirty="0"/>
              <a:t>X = </a:t>
            </a:r>
            <a:r>
              <a:rPr lang="en-US" altLang="zh-TW" dirty="0" err="1"/>
              <a:t>pd.DataFrame</a:t>
            </a:r>
            <a:r>
              <a:rPr lang="en-US" altLang="zh-TW" dirty="0"/>
              <a:t>(iris['data'], columns=iris['</a:t>
            </a:r>
            <a:r>
              <a:rPr lang="en-US" altLang="zh-TW" dirty="0" err="1"/>
              <a:t>feature_names</a:t>
            </a:r>
            <a:r>
              <a:rPr lang="en-US" altLang="zh-TW" dirty="0"/>
              <a:t>'])</a:t>
            </a:r>
          </a:p>
          <a:p>
            <a:pPr marL="457200" lvl="1" indent="0">
              <a:buNone/>
            </a:pPr>
            <a:r>
              <a:rPr lang="en-US" altLang="zh-TW" dirty="0"/>
              <a:t>y = iris['target']</a:t>
            </a:r>
            <a:endParaRPr lang="zh-TW" altLang="en-US" dirty="0"/>
          </a:p>
        </p:txBody>
      </p:sp>
    </p:spTree>
    <p:extLst>
      <p:ext uri="{BB962C8B-B14F-4D97-AF65-F5344CB8AC3E}">
        <p14:creationId xmlns:p14="http://schemas.microsoft.com/office/powerpoint/2010/main" val="240234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96AA0E-A4E0-4894-A786-A71746B0D2F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FE856C8-2EB3-4C4D-A262-DFFB2638CB9B}"/>
              </a:ext>
            </a:extLst>
          </p:cNvPr>
          <p:cNvSpPr>
            <a:spLocks noGrp="1"/>
          </p:cNvSpPr>
          <p:nvPr>
            <p:ph idx="1"/>
          </p:nvPr>
        </p:nvSpPr>
        <p:spPr/>
        <p:txBody>
          <a:bodyPr/>
          <a:lstStyle/>
          <a:p>
            <a:r>
              <a:rPr lang="en-US" altLang="zh-TW" dirty="0"/>
              <a:t>We will now use fivefold cross validation to create multiple splits:</a:t>
            </a:r>
          </a:p>
          <a:p>
            <a:pPr marL="457200" lvl="1" indent="0">
              <a:buNone/>
            </a:pPr>
            <a:r>
              <a:rPr lang="en-US" altLang="zh-TW" dirty="0"/>
              <a:t>from </a:t>
            </a:r>
            <a:r>
              <a:rPr lang="en-US" altLang="zh-TW" dirty="0" err="1"/>
              <a:t>sklearn.model_selection</a:t>
            </a:r>
            <a:r>
              <a:rPr lang="en-US" altLang="zh-TW" dirty="0"/>
              <a:t> import </a:t>
            </a:r>
            <a:r>
              <a:rPr lang="en-US" altLang="zh-TW" dirty="0" err="1"/>
              <a:t>KFold</a:t>
            </a:r>
            <a:endParaRPr lang="en-US" altLang="zh-TW" dirty="0"/>
          </a:p>
          <a:p>
            <a:pPr marL="457200" lvl="1" indent="0">
              <a:buNone/>
            </a:pPr>
            <a:r>
              <a:rPr lang="en-US" altLang="zh-TW" dirty="0" err="1"/>
              <a:t>kf</a:t>
            </a:r>
            <a:r>
              <a:rPr lang="en-US" altLang="zh-TW" dirty="0"/>
              <a:t> = </a:t>
            </a:r>
            <a:r>
              <a:rPr lang="en-US" altLang="zh-TW" dirty="0" err="1"/>
              <a:t>KFold</a:t>
            </a:r>
            <a:r>
              <a:rPr lang="en-US" altLang="zh-TW" dirty="0"/>
              <a:t>(</a:t>
            </a:r>
            <a:r>
              <a:rPr lang="en-US" altLang="zh-TW" dirty="0" err="1"/>
              <a:t>n_splits</a:t>
            </a:r>
            <a:r>
              <a:rPr lang="en-US" altLang="zh-TW" dirty="0"/>
              <a:t>=5)</a:t>
            </a:r>
          </a:p>
          <a:p>
            <a:pPr marL="457200" lvl="1" indent="0">
              <a:buNone/>
            </a:pPr>
            <a:r>
              <a:rPr lang="en-US" altLang="zh-TW" dirty="0" err="1"/>
              <a:t>kf.get_n_splits</a:t>
            </a:r>
            <a:r>
              <a:rPr lang="en-US" altLang="zh-TW" dirty="0"/>
              <a:t>(X)</a:t>
            </a:r>
          </a:p>
          <a:p>
            <a:endParaRPr lang="en-US" altLang="zh-TW" dirty="0"/>
          </a:p>
        </p:txBody>
      </p:sp>
    </p:spTree>
    <p:extLst>
      <p:ext uri="{BB962C8B-B14F-4D97-AF65-F5344CB8AC3E}">
        <p14:creationId xmlns:p14="http://schemas.microsoft.com/office/powerpoint/2010/main" val="127518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EED0E5-1BCE-4A75-9CF3-6F0151A28B0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4B55A4A-4858-4A7B-9421-9CF989A8B763}"/>
              </a:ext>
            </a:extLst>
          </p:cNvPr>
          <p:cNvSpPr>
            <a:spLocks noGrp="1"/>
          </p:cNvSpPr>
          <p:nvPr>
            <p:ph idx="1"/>
          </p:nvPr>
        </p:nvSpPr>
        <p:spPr/>
        <p:txBody>
          <a:bodyPr/>
          <a:lstStyle/>
          <a:p>
            <a:r>
              <a:rPr lang="en-US" altLang="zh-TW" dirty="0"/>
              <a:t>In the second part, the model is used to predict the targets for another labelled dataset called test dataset.</a:t>
            </a:r>
          </a:p>
          <a:p>
            <a:r>
              <a:rPr lang="en-US" altLang="zh-TW" dirty="0"/>
              <a:t>However, this data is not exposed to the learning algorithm during training – thus, it is unseen by the model.</a:t>
            </a:r>
            <a:endParaRPr lang="zh-TW" altLang="en-US" dirty="0"/>
          </a:p>
          <a:p>
            <a:r>
              <a:rPr lang="en-US" altLang="zh-TW" dirty="0"/>
              <a:t>This provides a way to perform unbiased evaluation of the model.</a:t>
            </a:r>
            <a:endParaRPr lang="zh-TW" altLang="en-US" dirty="0"/>
          </a:p>
        </p:txBody>
      </p:sp>
    </p:spTree>
    <p:extLst>
      <p:ext uri="{BB962C8B-B14F-4D97-AF65-F5344CB8AC3E}">
        <p14:creationId xmlns:p14="http://schemas.microsoft.com/office/powerpoint/2010/main" val="351824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B6D975-1997-4A94-A651-44B13A3423D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533AB7A-8821-4250-810B-E2E6D315FD10}"/>
              </a:ext>
            </a:extLst>
          </p:cNvPr>
          <p:cNvSpPr>
            <a:spLocks noGrp="1"/>
          </p:cNvSpPr>
          <p:nvPr>
            <p:ph idx="1"/>
          </p:nvPr>
        </p:nvSpPr>
        <p:spPr/>
        <p:txBody>
          <a:bodyPr>
            <a:normAutofit/>
          </a:bodyPr>
          <a:lstStyle/>
          <a:p>
            <a:r>
              <a:rPr lang="en-US" altLang="zh-TW" dirty="0"/>
              <a:t>This initiates fivefold cross validation that will produce five splitting iterations, each</a:t>
            </a:r>
            <a:r>
              <a:rPr lang="zh-TW" altLang="en-US" dirty="0"/>
              <a:t> </a:t>
            </a:r>
            <a:r>
              <a:rPr lang="en-US" altLang="zh-TW" dirty="0"/>
              <a:t>containing approximately 120 elements in training set and 30 elements in testing set.</a:t>
            </a:r>
          </a:p>
          <a:p>
            <a:r>
              <a:rPr lang="en-US" altLang="zh-TW" dirty="0"/>
              <a:t>We can look at the index of the elements that are chosen for training and testing in each</a:t>
            </a:r>
            <a:r>
              <a:rPr lang="zh-TW" altLang="en-US" dirty="0"/>
              <a:t> </a:t>
            </a:r>
            <a:r>
              <a:rPr lang="en-US" altLang="zh-TW" dirty="0"/>
              <a:t>iteration as follows:</a:t>
            </a:r>
          </a:p>
          <a:p>
            <a:pPr marL="457200" lvl="1" indent="0">
              <a:buNone/>
            </a:pPr>
            <a:r>
              <a:rPr lang="en-US" altLang="zh-TW" dirty="0"/>
              <a:t>for </a:t>
            </a:r>
            <a:r>
              <a:rPr lang="en-US" altLang="zh-TW" dirty="0" err="1"/>
              <a:t>i</a:t>
            </a:r>
            <a:r>
              <a:rPr lang="en-US" altLang="zh-TW" dirty="0"/>
              <a:t>, (</a:t>
            </a:r>
            <a:r>
              <a:rPr lang="en-US" altLang="zh-TW" dirty="0" err="1"/>
              <a:t>train_index</a:t>
            </a:r>
            <a:r>
              <a:rPr lang="en-US" altLang="zh-TW" dirty="0"/>
              <a:t>, </a:t>
            </a:r>
            <a:r>
              <a:rPr lang="en-US" altLang="zh-TW" dirty="0" err="1"/>
              <a:t>test_index</a:t>
            </a:r>
            <a:r>
              <a:rPr lang="en-US" altLang="zh-TW" dirty="0"/>
              <a:t>) in enumerate(</a:t>
            </a:r>
            <a:r>
              <a:rPr lang="en-US" altLang="zh-TW" dirty="0" err="1"/>
              <a:t>kf.split</a:t>
            </a:r>
            <a:r>
              <a:rPr lang="en-US" altLang="zh-TW" dirty="0"/>
              <a:t>(X)):</a:t>
            </a:r>
          </a:p>
          <a:p>
            <a:pPr marL="914400" lvl="2" indent="0">
              <a:buNone/>
            </a:pPr>
            <a:r>
              <a:rPr lang="en-US" altLang="zh-TW" dirty="0"/>
              <a:t>print ("Iteration "+str(i+1))</a:t>
            </a:r>
          </a:p>
          <a:p>
            <a:pPr marL="914400" lvl="2" indent="0">
              <a:buNone/>
            </a:pPr>
            <a:r>
              <a:rPr lang="en-US" altLang="zh-TW" dirty="0"/>
              <a:t>print("Train Indices:", </a:t>
            </a:r>
            <a:r>
              <a:rPr lang="en-US" altLang="zh-TW" dirty="0" err="1"/>
              <a:t>train_index</a:t>
            </a:r>
            <a:r>
              <a:rPr lang="en-US" altLang="zh-TW" dirty="0"/>
              <a:t>, "\</a:t>
            </a:r>
            <a:r>
              <a:rPr lang="en-US" altLang="zh-TW" dirty="0" err="1"/>
              <a:t>nTest</a:t>
            </a:r>
            <a:r>
              <a:rPr lang="en-US" altLang="zh-TW" dirty="0"/>
              <a:t> Indices:", </a:t>
            </a:r>
            <a:r>
              <a:rPr lang="en-US" altLang="zh-TW" dirty="0" err="1"/>
              <a:t>test_index</a:t>
            </a:r>
            <a:r>
              <a:rPr lang="en-US" altLang="zh-TW" dirty="0"/>
              <a:t>,"\n")</a:t>
            </a:r>
            <a:endParaRPr lang="zh-TW" altLang="en-US" dirty="0"/>
          </a:p>
        </p:txBody>
      </p:sp>
    </p:spTree>
    <p:extLst>
      <p:ext uri="{BB962C8B-B14F-4D97-AF65-F5344CB8AC3E}">
        <p14:creationId xmlns:p14="http://schemas.microsoft.com/office/powerpoint/2010/main" val="18339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9B7B1D-41A1-40F9-A329-A6CA5D12E55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5DBB285-49C1-47C6-A82E-E6B1B51601C2}"/>
              </a:ext>
            </a:extLst>
          </p:cNvPr>
          <p:cNvSpPr>
            <a:spLocks noGrp="1"/>
          </p:cNvSpPr>
          <p:nvPr>
            <p:ph idx="1"/>
          </p:nvPr>
        </p:nvSpPr>
        <p:spPr/>
        <p:txBody>
          <a:bodyPr/>
          <a:lstStyle/>
          <a:p>
            <a:r>
              <a:rPr lang="en-US" altLang="zh-TW" dirty="0"/>
              <a:t>We can use the data points in each iteration to fit the model:</a:t>
            </a:r>
          </a:p>
          <a:p>
            <a:pPr marL="457200" lvl="1" indent="0">
              <a:buNone/>
            </a:pPr>
            <a:r>
              <a:rPr lang="en-US" altLang="zh-TW" dirty="0" err="1"/>
              <a:t>score_history</a:t>
            </a:r>
            <a:r>
              <a:rPr lang="en-US" altLang="zh-TW" dirty="0"/>
              <a:t> = []</a:t>
            </a:r>
          </a:p>
          <a:p>
            <a:pPr marL="457200" lvl="1" indent="0">
              <a:buNone/>
            </a:pPr>
            <a:r>
              <a:rPr lang="en-US" altLang="zh-TW" dirty="0"/>
              <a:t>for train, test in </a:t>
            </a:r>
            <a:r>
              <a:rPr lang="en-US" altLang="zh-TW" dirty="0" err="1"/>
              <a:t>kf.split</a:t>
            </a:r>
            <a:r>
              <a:rPr lang="en-US" altLang="zh-TW" dirty="0"/>
              <a:t>(X, y):</a:t>
            </a:r>
          </a:p>
          <a:p>
            <a:pPr marL="914400" lvl="2" indent="0">
              <a:buNone/>
            </a:pPr>
            <a:r>
              <a:rPr lang="en-US" altLang="zh-TW" dirty="0" err="1"/>
              <a:t>clf</a:t>
            </a:r>
            <a:r>
              <a:rPr lang="en-US" altLang="zh-TW" dirty="0"/>
              <a:t> = </a:t>
            </a:r>
            <a:r>
              <a:rPr lang="en-US" altLang="zh-TW" dirty="0" err="1"/>
              <a:t>DecisionTreeClassifier</a:t>
            </a:r>
            <a:r>
              <a:rPr lang="en-US" altLang="zh-TW" dirty="0"/>
              <a:t>()</a:t>
            </a:r>
          </a:p>
          <a:p>
            <a:pPr marL="914400" lvl="2" indent="0">
              <a:buNone/>
            </a:pPr>
            <a:r>
              <a:rPr lang="fr-FR" altLang="zh-TW" dirty="0"/>
              <a:t>clf.fit(X.values[train,:], y[train])</a:t>
            </a:r>
          </a:p>
          <a:p>
            <a:pPr marL="914400" lvl="2" indent="0">
              <a:buNone/>
            </a:pPr>
            <a:r>
              <a:rPr lang="en-US" altLang="zh-TW" dirty="0" err="1"/>
              <a:t>y_pred</a:t>
            </a:r>
            <a:r>
              <a:rPr lang="en-US" altLang="zh-TW" dirty="0"/>
              <a:t> = </a:t>
            </a:r>
            <a:r>
              <a:rPr lang="en-US" altLang="zh-TW" dirty="0" err="1"/>
              <a:t>clf.predict</a:t>
            </a:r>
            <a:r>
              <a:rPr lang="en-US" altLang="zh-TW" dirty="0"/>
              <a:t>(</a:t>
            </a:r>
            <a:r>
              <a:rPr lang="fr-FR" altLang="zh-TW" dirty="0"/>
              <a:t>X.values[test,:]</a:t>
            </a:r>
            <a:r>
              <a:rPr lang="en-US" altLang="zh-TW" dirty="0"/>
              <a:t>)</a:t>
            </a:r>
            <a:endParaRPr lang="fr-FR" altLang="zh-TW" dirty="0"/>
          </a:p>
          <a:p>
            <a:pPr marL="914400" lvl="2" indent="0">
              <a:buNone/>
            </a:pPr>
            <a:r>
              <a:rPr lang="en-US" altLang="zh-TW" dirty="0" err="1"/>
              <a:t>score_history.append</a:t>
            </a:r>
            <a:r>
              <a:rPr lang="en-US" altLang="zh-TW" dirty="0"/>
              <a:t>(</a:t>
            </a:r>
            <a:r>
              <a:rPr lang="en-US" altLang="zh-TW" dirty="0" err="1"/>
              <a:t>clf.score</a:t>
            </a:r>
            <a:r>
              <a:rPr lang="en-US" altLang="zh-TW" dirty="0"/>
              <a:t>(</a:t>
            </a:r>
            <a:r>
              <a:rPr lang="en-US" altLang="zh-TW" dirty="0" err="1"/>
              <a:t>X.values</a:t>
            </a:r>
            <a:r>
              <a:rPr lang="en-US" altLang="zh-TW" dirty="0"/>
              <a:t>[test,:], </a:t>
            </a:r>
            <a:r>
              <a:rPr lang="en-US" altLang="zh-TW" dirty="0" err="1"/>
              <a:t>y_pred</a:t>
            </a:r>
            <a:r>
              <a:rPr lang="en-US" altLang="zh-TW" dirty="0"/>
              <a:t>))</a:t>
            </a:r>
            <a:endParaRPr lang="zh-TW" altLang="en-US" dirty="0"/>
          </a:p>
        </p:txBody>
      </p:sp>
    </p:spTree>
    <p:extLst>
      <p:ext uri="{BB962C8B-B14F-4D97-AF65-F5344CB8AC3E}">
        <p14:creationId xmlns:p14="http://schemas.microsoft.com/office/powerpoint/2010/main" val="356620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754FE4-BEBC-4F79-AA5D-BEA622A63C12}"/>
              </a:ext>
            </a:extLst>
          </p:cNvPr>
          <p:cNvSpPr>
            <a:spLocks noGrp="1"/>
          </p:cNvSpPr>
          <p:nvPr>
            <p:ph type="title"/>
          </p:nvPr>
        </p:nvSpPr>
        <p:spPr/>
        <p:txBody>
          <a:bodyPr/>
          <a:lstStyle/>
          <a:p>
            <a:r>
              <a:rPr lang="en-US" altLang="zh-TW" b="1" dirty="0"/>
              <a:t>ROC Curve</a:t>
            </a:r>
            <a:endParaRPr lang="zh-TW" altLang="en-US" b="1" dirty="0"/>
          </a:p>
        </p:txBody>
      </p:sp>
      <p:sp>
        <p:nvSpPr>
          <p:cNvPr id="3" name="內容版面配置區 2">
            <a:extLst>
              <a:ext uri="{FF2B5EF4-FFF2-40B4-BE49-F238E27FC236}">
                <a16:creationId xmlns:a16="http://schemas.microsoft.com/office/drawing/2014/main" id="{D6906389-41E1-4689-B667-3A46A90CC19D}"/>
              </a:ext>
            </a:extLst>
          </p:cNvPr>
          <p:cNvSpPr>
            <a:spLocks noGrp="1"/>
          </p:cNvSpPr>
          <p:nvPr>
            <p:ph idx="1"/>
          </p:nvPr>
        </p:nvSpPr>
        <p:spPr/>
        <p:txBody>
          <a:bodyPr>
            <a:normAutofit/>
          </a:bodyPr>
          <a:lstStyle/>
          <a:p>
            <a:r>
              <a:rPr lang="en-US" altLang="zh-TW" dirty="0"/>
              <a:t>Various classification algorithms can be configured to produce a class label based on a predefined threshold on the probability of the data item belonging to a class.</a:t>
            </a:r>
          </a:p>
          <a:p>
            <a:r>
              <a:rPr lang="en-US" altLang="zh-TW" dirty="0"/>
              <a:t>The classifier’s predictions can strongly differ based on the threshold. This indirectly affects the precision and recall, sensitivity and specificity.</a:t>
            </a:r>
          </a:p>
          <a:p>
            <a:r>
              <a:rPr lang="en-US" altLang="zh-TW" dirty="0"/>
              <a:t>In the following experiments, we will train a logistic regression model and find True Positive Rate and False Positive Rate based on classification output for different threshold of the model.</a:t>
            </a:r>
            <a:endParaRPr lang="zh-TW" altLang="en-US" dirty="0"/>
          </a:p>
        </p:txBody>
      </p:sp>
    </p:spTree>
    <p:extLst>
      <p:ext uri="{BB962C8B-B14F-4D97-AF65-F5344CB8AC3E}">
        <p14:creationId xmlns:p14="http://schemas.microsoft.com/office/powerpoint/2010/main" val="2340451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8292D2-CC22-4867-A464-ECD10B50BCE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980F949-8124-4B88-BB1C-6AA11410EC34}"/>
              </a:ext>
            </a:extLst>
          </p:cNvPr>
          <p:cNvSpPr>
            <a:spLocks noGrp="1"/>
          </p:cNvSpPr>
          <p:nvPr>
            <p:ph idx="1"/>
          </p:nvPr>
        </p:nvSpPr>
        <p:spPr/>
        <p:txBody>
          <a:bodyPr/>
          <a:lstStyle/>
          <a:p>
            <a:r>
              <a:rPr lang="en-US" altLang="zh-TW" dirty="0"/>
              <a:t>from </a:t>
            </a:r>
            <a:r>
              <a:rPr lang="en-US" altLang="zh-TW" dirty="0" err="1"/>
              <a:t>sklearn.datasets</a:t>
            </a:r>
            <a:r>
              <a:rPr lang="en-US" altLang="zh-TW" dirty="0"/>
              <a:t> import </a:t>
            </a:r>
            <a:r>
              <a:rPr lang="en-US" altLang="zh-TW" dirty="0" err="1"/>
              <a:t>make_moons</a:t>
            </a:r>
            <a:endParaRPr lang="en-US" altLang="zh-TW" dirty="0"/>
          </a:p>
          <a:p>
            <a:r>
              <a:rPr lang="en-US" altLang="zh-TW" dirty="0"/>
              <a:t>X1, Y1 = </a:t>
            </a:r>
            <a:r>
              <a:rPr lang="en-US" altLang="zh-TW" dirty="0" err="1"/>
              <a:t>make_moons</a:t>
            </a:r>
            <a:r>
              <a:rPr lang="en-US" altLang="zh-TW" dirty="0"/>
              <a:t>(</a:t>
            </a:r>
            <a:r>
              <a:rPr lang="en-US" altLang="zh-TW" dirty="0" err="1"/>
              <a:t>n_samples</a:t>
            </a:r>
            <a:r>
              <a:rPr lang="en-US" altLang="zh-TW" dirty="0"/>
              <a:t>=1000, shuffle=True, noise=0.1)</a:t>
            </a:r>
          </a:p>
          <a:p>
            <a:r>
              <a:rPr lang="en-US" altLang="zh-TW" dirty="0"/>
              <a:t>import </a:t>
            </a:r>
            <a:r>
              <a:rPr lang="en-US" altLang="zh-TW" dirty="0" err="1"/>
              <a:t>matplotlib.pyplot</a:t>
            </a:r>
            <a:r>
              <a:rPr lang="en-US" altLang="zh-TW" dirty="0"/>
              <a:t> as </a:t>
            </a:r>
            <a:r>
              <a:rPr lang="en-US" altLang="zh-TW" dirty="0" err="1"/>
              <a:t>plt</a:t>
            </a:r>
            <a:endParaRPr lang="en-US" altLang="zh-TW" dirty="0"/>
          </a:p>
          <a:p>
            <a:r>
              <a:rPr lang="en-US" altLang="zh-TW" dirty="0" err="1"/>
              <a:t>plt.figure</a:t>
            </a:r>
            <a:r>
              <a:rPr lang="en-US" altLang="zh-TW" dirty="0"/>
              <a:t>(</a:t>
            </a:r>
            <a:r>
              <a:rPr lang="en-US" altLang="zh-TW" dirty="0" err="1"/>
              <a:t>figsize</a:t>
            </a:r>
            <a:r>
              <a:rPr lang="en-US" altLang="zh-TW" dirty="0"/>
              <a:t>=(8, 8))</a:t>
            </a:r>
          </a:p>
          <a:p>
            <a:r>
              <a:rPr lang="en-US" altLang="zh-TW" dirty="0" err="1"/>
              <a:t>plt.scatter</a:t>
            </a:r>
            <a:r>
              <a:rPr lang="en-US" altLang="zh-TW" dirty="0"/>
              <a:t>(X1[:, 0], X1[:, 1], marker='o', c=Y1, s=25, </a:t>
            </a:r>
            <a:r>
              <a:rPr lang="en-US" altLang="zh-TW" dirty="0" err="1"/>
              <a:t>edgecolor</a:t>
            </a:r>
            <a:r>
              <a:rPr lang="en-US" altLang="zh-TW" dirty="0"/>
              <a:t>='k')</a:t>
            </a:r>
          </a:p>
          <a:p>
            <a:r>
              <a:rPr lang="en-US" altLang="zh-TW" dirty="0" err="1"/>
              <a:t>plt.show</a:t>
            </a:r>
            <a:r>
              <a:rPr lang="en-US" altLang="zh-TW" dirty="0"/>
              <a:t>()</a:t>
            </a:r>
            <a:endParaRPr lang="zh-TW" altLang="en-US" dirty="0"/>
          </a:p>
        </p:txBody>
      </p:sp>
    </p:spTree>
    <p:extLst>
      <p:ext uri="{BB962C8B-B14F-4D97-AF65-F5344CB8AC3E}">
        <p14:creationId xmlns:p14="http://schemas.microsoft.com/office/powerpoint/2010/main" val="1842574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A17871-F9CB-4CB1-A031-A9C761D7A2A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6767364-5161-4D2E-B8B2-5B9EB763B855}"/>
              </a:ext>
            </a:extLst>
          </p:cNvPr>
          <p:cNvSpPr>
            <a:spLocks noGrp="1"/>
          </p:cNvSpPr>
          <p:nvPr>
            <p:ph idx="1"/>
          </p:nvPr>
        </p:nvSpPr>
        <p:spPr/>
        <p:txBody>
          <a:bodyPr/>
          <a:lstStyle/>
          <a:p>
            <a:r>
              <a:rPr lang="en-US" altLang="zh-TW" dirty="0"/>
              <a:t>For generating less complex dataset, you can use</a:t>
            </a:r>
          </a:p>
          <a:p>
            <a:pPr marL="457200" lvl="1" indent="0">
              <a:buNone/>
            </a:pPr>
            <a:r>
              <a:rPr lang="en-US" altLang="zh-TW" dirty="0"/>
              <a:t>from </a:t>
            </a:r>
            <a:r>
              <a:rPr lang="en-US" altLang="zh-TW" dirty="0" err="1"/>
              <a:t>sklearn.datasets</a:t>
            </a:r>
            <a:r>
              <a:rPr lang="en-US" altLang="zh-TW" dirty="0"/>
              <a:t> import </a:t>
            </a:r>
            <a:r>
              <a:rPr lang="en-US" altLang="zh-TW" dirty="0" err="1"/>
              <a:t>make_classification</a:t>
            </a:r>
            <a:endParaRPr lang="en-US" altLang="zh-TW" dirty="0"/>
          </a:p>
          <a:p>
            <a:pPr marL="457200" lvl="1" indent="0">
              <a:buNone/>
            </a:pPr>
            <a:r>
              <a:rPr lang="en-US" altLang="zh-TW" dirty="0"/>
              <a:t>X1, y1 = </a:t>
            </a:r>
            <a:r>
              <a:rPr lang="en-US" altLang="zh-TW" dirty="0" err="1"/>
              <a:t>make_classification</a:t>
            </a:r>
            <a:r>
              <a:rPr lang="en-US" altLang="zh-TW" dirty="0"/>
              <a:t>(</a:t>
            </a:r>
            <a:r>
              <a:rPr lang="en-US" altLang="zh-TW" dirty="0" err="1"/>
              <a:t>n_classes</a:t>
            </a:r>
            <a:r>
              <a:rPr lang="en-US" altLang="zh-TW" dirty="0"/>
              <a:t>=2, </a:t>
            </a:r>
            <a:r>
              <a:rPr lang="en-US" altLang="zh-TW" dirty="0" err="1"/>
              <a:t>n_features</a:t>
            </a:r>
            <a:r>
              <a:rPr lang="en-US" altLang="zh-TW" dirty="0"/>
              <a:t>=2, </a:t>
            </a:r>
            <a:r>
              <a:rPr lang="en-US" altLang="zh-TW" dirty="0" err="1"/>
              <a:t>n_redundant</a:t>
            </a:r>
            <a:r>
              <a:rPr lang="en-US" altLang="zh-TW" dirty="0"/>
              <a:t>=0, </a:t>
            </a:r>
            <a:r>
              <a:rPr lang="en-US" altLang="zh-TW" dirty="0" err="1"/>
              <a:t>n_informative</a:t>
            </a:r>
            <a:r>
              <a:rPr lang="en-US" altLang="zh-TW" dirty="0"/>
              <a:t>=1, </a:t>
            </a:r>
            <a:r>
              <a:rPr lang="en-US" altLang="zh-TW" dirty="0" err="1"/>
              <a:t>n_clusters_per_class</a:t>
            </a:r>
            <a:r>
              <a:rPr lang="en-US" altLang="zh-TW" dirty="0"/>
              <a:t>=1)</a:t>
            </a:r>
            <a:endParaRPr lang="zh-TW" altLang="en-US" dirty="0"/>
          </a:p>
        </p:txBody>
      </p:sp>
    </p:spTree>
    <p:extLst>
      <p:ext uri="{BB962C8B-B14F-4D97-AF65-F5344CB8AC3E}">
        <p14:creationId xmlns:p14="http://schemas.microsoft.com/office/powerpoint/2010/main" val="1997802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4E487B-AB23-4F9D-838A-8771EBA0879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1217650-47CE-465C-9CE5-8D123A1F2C08}"/>
              </a:ext>
            </a:extLst>
          </p:cNvPr>
          <p:cNvSpPr>
            <a:spLocks noGrp="1"/>
          </p:cNvSpPr>
          <p:nvPr>
            <p:ph idx="1"/>
          </p:nvPr>
        </p:nvSpPr>
        <p:spPr/>
        <p:txBody>
          <a:bodyPr/>
          <a:lstStyle/>
          <a:p>
            <a:r>
              <a:rPr lang="en-US" altLang="zh-TW" dirty="0"/>
              <a:t>We will train a logistic regression model.</a:t>
            </a:r>
          </a:p>
          <a:p>
            <a:pPr marL="457200" lvl="1" indent="0">
              <a:buNone/>
            </a:pPr>
            <a:r>
              <a:rPr lang="en-US" altLang="zh-TW" dirty="0"/>
              <a:t>from </a:t>
            </a:r>
            <a:r>
              <a:rPr lang="en-US" altLang="zh-TW" dirty="0" err="1"/>
              <a:t>sklearn.linear_model</a:t>
            </a:r>
            <a:r>
              <a:rPr lang="en-US" altLang="zh-TW" dirty="0"/>
              <a:t> import </a:t>
            </a:r>
            <a:r>
              <a:rPr lang="en-US" altLang="zh-TW" dirty="0" err="1"/>
              <a:t>LogisticRegression</a:t>
            </a:r>
            <a:endParaRPr lang="en-US" altLang="zh-TW" dirty="0"/>
          </a:p>
          <a:p>
            <a:pPr marL="457200" lvl="1" indent="0">
              <a:buNone/>
            </a:pPr>
            <a:r>
              <a:rPr lang="en-US" altLang="zh-TW" dirty="0"/>
              <a:t>from </a:t>
            </a:r>
            <a:r>
              <a:rPr lang="en-US" altLang="zh-TW" dirty="0" err="1"/>
              <a:t>sklearn.model_selection</a:t>
            </a:r>
            <a:r>
              <a:rPr lang="en-US" altLang="zh-TW" dirty="0"/>
              <a:t> import </a:t>
            </a:r>
            <a:r>
              <a:rPr lang="en-US" altLang="zh-TW" dirty="0" err="1"/>
              <a:t>train_test_split</a:t>
            </a:r>
            <a:endParaRPr lang="en-US" altLang="zh-TW" dirty="0"/>
          </a:p>
          <a:p>
            <a:pPr marL="457200" lvl="1" indent="0">
              <a:buNone/>
            </a:pPr>
            <a:r>
              <a:rPr lang="en-US" altLang="zh-TW" dirty="0" err="1"/>
              <a:t>X_train,X_test,y_train,y_test</a:t>
            </a:r>
            <a:r>
              <a:rPr lang="en-US" altLang="zh-TW" dirty="0"/>
              <a:t> = </a:t>
            </a:r>
            <a:r>
              <a:rPr lang="en-US" altLang="zh-TW" dirty="0" err="1"/>
              <a:t>train_test_split</a:t>
            </a:r>
            <a:r>
              <a:rPr lang="en-US" altLang="zh-TW" dirty="0"/>
              <a:t>(X1,y1,test_size=0.2,random_state=42)</a:t>
            </a:r>
          </a:p>
          <a:p>
            <a:pPr marL="457200" lvl="1" indent="0">
              <a:buNone/>
            </a:pPr>
            <a:r>
              <a:rPr lang="en-US" altLang="zh-TW" dirty="0" err="1"/>
              <a:t>logreg</a:t>
            </a:r>
            <a:r>
              <a:rPr lang="en-US" altLang="zh-TW" dirty="0"/>
              <a:t> = </a:t>
            </a:r>
            <a:r>
              <a:rPr lang="en-US" altLang="zh-TW" dirty="0" err="1"/>
              <a:t>LogisticRegression</a:t>
            </a:r>
            <a:r>
              <a:rPr lang="en-US" altLang="zh-TW" dirty="0"/>
              <a:t>()</a:t>
            </a:r>
          </a:p>
          <a:p>
            <a:pPr marL="457200" lvl="1" indent="0">
              <a:buNone/>
            </a:pPr>
            <a:r>
              <a:rPr lang="fr-FR" altLang="zh-TW" dirty="0"/>
              <a:t>logreg.fit(X_train,y_train)</a:t>
            </a:r>
            <a:endParaRPr lang="zh-TW" altLang="en-US" dirty="0"/>
          </a:p>
        </p:txBody>
      </p:sp>
    </p:spTree>
    <p:extLst>
      <p:ext uri="{BB962C8B-B14F-4D97-AF65-F5344CB8AC3E}">
        <p14:creationId xmlns:p14="http://schemas.microsoft.com/office/powerpoint/2010/main" val="3159563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B0BA16-894D-486A-8DBE-838F55B1299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F143723-7476-4FE0-ACC1-104CAD421E66}"/>
              </a:ext>
            </a:extLst>
          </p:cNvPr>
          <p:cNvSpPr>
            <a:spLocks noGrp="1"/>
          </p:cNvSpPr>
          <p:nvPr>
            <p:ph idx="1"/>
          </p:nvPr>
        </p:nvSpPr>
        <p:spPr/>
        <p:txBody>
          <a:bodyPr/>
          <a:lstStyle/>
          <a:p>
            <a:r>
              <a:rPr lang="en-US" altLang="zh-TW" dirty="0"/>
              <a:t>Instead of predict() method, we can call </a:t>
            </a:r>
            <a:r>
              <a:rPr lang="en-US" altLang="zh-TW" dirty="0" err="1"/>
              <a:t>predict_proba</a:t>
            </a:r>
            <a:r>
              <a:rPr lang="en-US" altLang="zh-TW" dirty="0"/>
              <a:t>() method that produces each point belonging to the second class (class label=1).</a:t>
            </a:r>
          </a:p>
          <a:p>
            <a:pPr marL="457200" lvl="1" indent="0">
              <a:buNone/>
            </a:pPr>
            <a:r>
              <a:rPr lang="en-US" altLang="zh-TW" dirty="0" err="1"/>
              <a:t>logreg.predict_proba</a:t>
            </a:r>
            <a:r>
              <a:rPr lang="en-US" altLang="zh-TW" dirty="0"/>
              <a:t>(</a:t>
            </a:r>
            <a:r>
              <a:rPr lang="en-US" altLang="zh-TW" dirty="0" err="1"/>
              <a:t>X_test</a:t>
            </a:r>
            <a:r>
              <a:rPr lang="en-US" altLang="zh-TW" dirty="0"/>
              <a:t>)</a:t>
            </a:r>
          </a:p>
          <a:p>
            <a:r>
              <a:rPr lang="en-US" altLang="zh-TW" dirty="0"/>
              <a:t>We will take one of the columns for the probability and manipulate the threshold and monitor the effect it has on TPR and FPR.</a:t>
            </a:r>
          </a:p>
          <a:p>
            <a:pPr marL="457200" lvl="1" indent="0">
              <a:buNone/>
            </a:pPr>
            <a:r>
              <a:rPr lang="en-US" altLang="zh-TW" dirty="0" err="1"/>
              <a:t>y_pred_proba</a:t>
            </a:r>
            <a:r>
              <a:rPr lang="en-US" altLang="zh-TW" dirty="0"/>
              <a:t> = </a:t>
            </a:r>
            <a:r>
              <a:rPr lang="en-US" altLang="zh-TW" dirty="0" err="1"/>
              <a:t>logreg.predict_proba</a:t>
            </a:r>
            <a:r>
              <a:rPr lang="en-US" altLang="zh-TW" dirty="0"/>
              <a:t>(</a:t>
            </a:r>
            <a:r>
              <a:rPr lang="en-US" altLang="zh-TW" dirty="0" err="1"/>
              <a:t>X_test</a:t>
            </a:r>
            <a:r>
              <a:rPr lang="en-US" altLang="zh-TW" dirty="0"/>
              <a:t>)[:,1]</a:t>
            </a:r>
          </a:p>
          <a:p>
            <a:pPr marL="457200" lvl="1" indent="0">
              <a:buNone/>
            </a:pPr>
            <a:r>
              <a:rPr lang="en-US" altLang="zh-TW" dirty="0"/>
              <a:t>from </a:t>
            </a:r>
            <a:r>
              <a:rPr lang="en-US" altLang="zh-TW" dirty="0" err="1"/>
              <a:t>sklearn.metrics</a:t>
            </a:r>
            <a:r>
              <a:rPr lang="en-US" altLang="zh-TW" dirty="0"/>
              <a:t> import </a:t>
            </a:r>
            <a:r>
              <a:rPr lang="en-US" altLang="zh-TW" dirty="0" err="1"/>
              <a:t>roc_curve</a:t>
            </a:r>
            <a:endParaRPr lang="en-US" altLang="zh-TW" dirty="0"/>
          </a:p>
          <a:p>
            <a:pPr marL="457200" lvl="1" indent="0">
              <a:buNone/>
            </a:pPr>
            <a:r>
              <a:rPr lang="en-US" altLang="zh-TW" dirty="0"/>
              <a:t>[</a:t>
            </a:r>
            <a:r>
              <a:rPr lang="en-US" altLang="zh-TW" dirty="0" err="1"/>
              <a:t>fpr</a:t>
            </a:r>
            <a:r>
              <a:rPr lang="en-US" altLang="zh-TW" dirty="0"/>
              <a:t>, </a:t>
            </a:r>
            <a:r>
              <a:rPr lang="en-US" altLang="zh-TW" dirty="0" err="1"/>
              <a:t>tpr</a:t>
            </a:r>
            <a:r>
              <a:rPr lang="en-US" altLang="zh-TW" dirty="0"/>
              <a:t>, </a:t>
            </a:r>
            <a:r>
              <a:rPr lang="en-US" altLang="zh-TW" dirty="0" err="1"/>
              <a:t>thr</a:t>
            </a:r>
            <a:r>
              <a:rPr lang="en-US" altLang="zh-TW" dirty="0"/>
              <a:t>] = </a:t>
            </a:r>
            <a:r>
              <a:rPr lang="en-US" altLang="zh-TW" dirty="0" err="1"/>
              <a:t>roc_curve</a:t>
            </a:r>
            <a:r>
              <a:rPr lang="en-US" altLang="zh-TW" dirty="0"/>
              <a:t>(</a:t>
            </a:r>
            <a:r>
              <a:rPr lang="en-US" altLang="zh-TW" dirty="0" err="1"/>
              <a:t>y_test</a:t>
            </a:r>
            <a:r>
              <a:rPr lang="en-US" altLang="zh-TW" dirty="0"/>
              <a:t>, </a:t>
            </a:r>
            <a:r>
              <a:rPr lang="en-US" altLang="zh-TW" dirty="0" err="1"/>
              <a:t>y_pred_proba</a:t>
            </a:r>
            <a:r>
              <a:rPr lang="en-US" altLang="zh-TW" dirty="0"/>
              <a:t>)</a:t>
            </a:r>
            <a:endParaRPr lang="zh-TW" altLang="en-US" dirty="0"/>
          </a:p>
        </p:txBody>
      </p:sp>
    </p:spTree>
    <p:extLst>
      <p:ext uri="{BB962C8B-B14F-4D97-AF65-F5344CB8AC3E}">
        <p14:creationId xmlns:p14="http://schemas.microsoft.com/office/powerpoint/2010/main" val="87613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628D-48B2-4CF3-81DB-2B81FD16F87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BC06820-5597-44A2-B205-A756B810BB2D}"/>
              </a:ext>
            </a:extLst>
          </p:cNvPr>
          <p:cNvSpPr>
            <a:spLocks noGrp="1"/>
          </p:cNvSpPr>
          <p:nvPr>
            <p:ph idx="1"/>
          </p:nvPr>
        </p:nvSpPr>
        <p:spPr/>
        <p:txBody>
          <a:bodyPr/>
          <a:lstStyle/>
          <a:p>
            <a:r>
              <a:rPr lang="en-US" altLang="zh-TW" dirty="0"/>
              <a:t>The objects returned from the last statement can be used to analyze the effect of setting different thresholds.</a:t>
            </a:r>
          </a:p>
          <a:p>
            <a:r>
              <a:rPr lang="en-US" altLang="zh-TW" dirty="0"/>
              <a:t>The curve can be traces across multiple values of threshold.</a:t>
            </a:r>
          </a:p>
          <a:p>
            <a:r>
              <a:rPr lang="en-US" altLang="zh-TW" dirty="0"/>
              <a:t>Before that, we will introduce one more metric, which takes the false positive rates and true positive rates and, based on them, computes the area under the curve thus generated.</a:t>
            </a:r>
          </a:p>
          <a:p>
            <a:pPr marL="457200" lvl="1" indent="0">
              <a:buNone/>
            </a:pPr>
            <a:r>
              <a:rPr lang="en-US" altLang="zh-TW" dirty="0"/>
              <a:t>from </a:t>
            </a:r>
            <a:r>
              <a:rPr lang="en-US" altLang="zh-TW" dirty="0" err="1"/>
              <a:t>sklearn.metrics</a:t>
            </a:r>
            <a:r>
              <a:rPr lang="en-US" altLang="zh-TW" dirty="0"/>
              <a:t> import </a:t>
            </a:r>
            <a:r>
              <a:rPr lang="en-US" altLang="zh-TW" dirty="0" err="1"/>
              <a:t>auc</a:t>
            </a:r>
            <a:endParaRPr lang="en-US" altLang="zh-TW" dirty="0"/>
          </a:p>
          <a:p>
            <a:pPr marL="457200" lvl="1" indent="0">
              <a:buNone/>
            </a:pPr>
            <a:r>
              <a:rPr lang="en-US" altLang="zh-TW" dirty="0" err="1"/>
              <a:t>auc</a:t>
            </a:r>
            <a:r>
              <a:rPr lang="en-US" altLang="zh-TW" dirty="0"/>
              <a:t> (</a:t>
            </a:r>
            <a:r>
              <a:rPr lang="en-US" altLang="zh-TW" dirty="0" err="1"/>
              <a:t>fpr</a:t>
            </a:r>
            <a:r>
              <a:rPr lang="en-US" altLang="zh-TW" dirty="0"/>
              <a:t>, </a:t>
            </a:r>
            <a:r>
              <a:rPr lang="en-US" altLang="zh-TW" dirty="0" err="1"/>
              <a:t>tpr</a:t>
            </a:r>
            <a:r>
              <a:rPr lang="en-US" altLang="zh-TW" dirty="0"/>
              <a:t>)</a:t>
            </a:r>
            <a:endParaRPr lang="zh-TW" altLang="en-US" dirty="0"/>
          </a:p>
        </p:txBody>
      </p:sp>
    </p:spTree>
    <p:extLst>
      <p:ext uri="{BB962C8B-B14F-4D97-AF65-F5344CB8AC3E}">
        <p14:creationId xmlns:p14="http://schemas.microsoft.com/office/powerpoint/2010/main" val="1649308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FD787A-0F31-4B47-A571-6D38D65AE428}"/>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250AD5BB-F473-4436-BE13-A0911071ABE5}"/>
              </a:ext>
            </a:extLst>
          </p:cNvPr>
          <p:cNvSpPr>
            <a:spLocks noGrp="1"/>
          </p:cNvSpPr>
          <p:nvPr>
            <p:ph idx="1"/>
          </p:nvPr>
        </p:nvSpPr>
        <p:spPr/>
        <p:txBody>
          <a:bodyPr>
            <a:normAutofit/>
          </a:bodyPr>
          <a:lstStyle/>
          <a:p>
            <a:r>
              <a:rPr lang="en-US" altLang="zh-TW" dirty="0"/>
              <a:t>Let’s plot the graph.</a:t>
            </a:r>
          </a:p>
          <a:p>
            <a:pPr marL="457200" lvl="1" indent="0">
              <a:buNone/>
            </a:pPr>
            <a:r>
              <a:rPr lang="en-US" altLang="zh-TW" dirty="0"/>
              <a:t>import </a:t>
            </a:r>
            <a:r>
              <a:rPr lang="en-US" altLang="zh-TW" dirty="0" err="1"/>
              <a:t>matplotlib.pyplot</a:t>
            </a:r>
            <a:r>
              <a:rPr lang="en-US" altLang="zh-TW" dirty="0"/>
              <a:t> as </a:t>
            </a:r>
            <a:r>
              <a:rPr lang="en-US" altLang="zh-TW" dirty="0" err="1"/>
              <a:t>plt</a:t>
            </a:r>
            <a:endParaRPr lang="en-US" altLang="zh-TW" dirty="0"/>
          </a:p>
          <a:p>
            <a:pPr marL="457200" lvl="1" indent="0">
              <a:buNone/>
            </a:pPr>
            <a:r>
              <a:rPr lang="en-US" altLang="zh-TW" dirty="0" err="1"/>
              <a:t>plt.figure</a:t>
            </a:r>
            <a:r>
              <a:rPr lang="en-US" altLang="zh-TW" dirty="0"/>
              <a:t>()</a:t>
            </a:r>
          </a:p>
          <a:p>
            <a:pPr marL="457200" lvl="1" indent="0">
              <a:buNone/>
            </a:pPr>
            <a:r>
              <a:rPr lang="en-US" altLang="zh-TW" dirty="0" err="1"/>
              <a:t>plt.plot</a:t>
            </a:r>
            <a:r>
              <a:rPr lang="en-US" altLang="zh-TW" dirty="0"/>
              <a:t>(</a:t>
            </a:r>
            <a:r>
              <a:rPr lang="en-US" altLang="zh-TW" dirty="0" err="1"/>
              <a:t>fpr</a:t>
            </a:r>
            <a:r>
              <a:rPr lang="en-US" altLang="zh-TW" dirty="0"/>
              <a:t>, </a:t>
            </a:r>
            <a:r>
              <a:rPr lang="en-US" altLang="zh-TW" dirty="0" err="1"/>
              <a:t>tpr</a:t>
            </a:r>
            <a:r>
              <a:rPr lang="en-US" altLang="zh-TW" dirty="0"/>
              <a:t>, color='coral', label = 'ROC Curve with Area Under Curve ='+str(</a:t>
            </a:r>
            <a:r>
              <a:rPr lang="en-US" altLang="zh-TW" dirty="0" err="1"/>
              <a:t>auc</a:t>
            </a:r>
            <a:r>
              <a:rPr lang="en-US" altLang="zh-TW" dirty="0"/>
              <a:t> (</a:t>
            </a:r>
            <a:r>
              <a:rPr lang="en-US" altLang="zh-TW" dirty="0" err="1"/>
              <a:t>fpr</a:t>
            </a:r>
            <a:r>
              <a:rPr lang="en-US" altLang="zh-TW" dirty="0"/>
              <a:t>, </a:t>
            </a:r>
            <a:r>
              <a:rPr lang="en-US" altLang="zh-TW" dirty="0" err="1"/>
              <a:t>tpr</a:t>
            </a:r>
            <a:r>
              <a:rPr lang="en-US" altLang="zh-TW" dirty="0"/>
              <a:t>)))</a:t>
            </a:r>
          </a:p>
          <a:p>
            <a:pPr marL="457200" lvl="1" indent="0">
              <a:buNone/>
            </a:pPr>
            <a:r>
              <a:rPr lang="en-US" altLang="zh-TW" dirty="0" err="1"/>
              <a:t>plt.xlabel</a:t>
            </a:r>
            <a:r>
              <a:rPr lang="en-US" altLang="zh-TW" dirty="0"/>
              <a:t>('False positive Rate (1 - specificity)')</a:t>
            </a:r>
          </a:p>
          <a:p>
            <a:pPr marL="457200" lvl="1" indent="0">
              <a:buNone/>
            </a:pPr>
            <a:r>
              <a:rPr lang="en-US" altLang="zh-TW" dirty="0" err="1"/>
              <a:t>plt.ylabel</a:t>
            </a:r>
            <a:r>
              <a:rPr lang="en-US" altLang="zh-TW" dirty="0"/>
              <a:t>('True Positive Rate ')</a:t>
            </a:r>
          </a:p>
          <a:p>
            <a:pPr marL="457200" lvl="1" indent="0">
              <a:buNone/>
            </a:pPr>
            <a:r>
              <a:rPr lang="en-US" altLang="zh-TW" dirty="0" err="1"/>
              <a:t>plt.legend</a:t>
            </a:r>
            <a:r>
              <a:rPr lang="en-US" altLang="zh-TW" dirty="0"/>
              <a:t>(loc='lower right')</a:t>
            </a:r>
          </a:p>
          <a:p>
            <a:pPr marL="457200" lvl="1" indent="0">
              <a:buNone/>
            </a:pPr>
            <a:r>
              <a:rPr lang="en-US" altLang="zh-TW" dirty="0" err="1"/>
              <a:t>plt.show</a:t>
            </a:r>
            <a:r>
              <a:rPr lang="en-US" altLang="zh-TW" dirty="0"/>
              <a:t>()</a:t>
            </a:r>
            <a:endParaRPr lang="zh-TW" altLang="en-US" dirty="0"/>
          </a:p>
        </p:txBody>
      </p:sp>
    </p:spTree>
    <p:extLst>
      <p:ext uri="{BB962C8B-B14F-4D97-AF65-F5344CB8AC3E}">
        <p14:creationId xmlns:p14="http://schemas.microsoft.com/office/powerpoint/2010/main" val="3397582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BA9505-F133-4AF8-B250-E15B1765F30C}"/>
              </a:ext>
            </a:extLst>
          </p:cNvPr>
          <p:cNvSpPr>
            <a:spLocks noGrp="1"/>
          </p:cNvSpPr>
          <p:nvPr>
            <p:ph type="title"/>
          </p:nvPr>
        </p:nvSpPr>
        <p:spPr/>
        <p:txBody>
          <a:bodyPr/>
          <a:lstStyle/>
          <a:p>
            <a:r>
              <a:rPr lang="en-US" altLang="zh-TW" b="1" dirty="0"/>
              <a:t>Overfitting and Regularization</a:t>
            </a:r>
            <a:endParaRPr lang="zh-TW" altLang="en-US" b="1" dirty="0"/>
          </a:p>
        </p:txBody>
      </p:sp>
      <p:sp>
        <p:nvSpPr>
          <p:cNvPr id="3" name="內容版面配置區 2">
            <a:extLst>
              <a:ext uri="{FF2B5EF4-FFF2-40B4-BE49-F238E27FC236}">
                <a16:creationId xmlns:a16="http://schemas.microsoft.com/office/drawing/2014/main" id="{01495032-0BF3-48F6-A062-BBC3D5BF631A}"/>
              </a:ext>
            </a:extLst>
          </p:cNvPr>
          <p:cNvSpPr>
            <a:spLocks noGrp="1"/>
          </p:cNvSpPr>
          <p:nvPr>
            <p:ph idx="1"/>
          </p:nvPr>
        </p:nvSpPr>
        <p:spPr/>
        <p:txBody>
          <a:bodyPr/>
          <a:lstStyle/>
          <a:p>
            <a:r>
              <a:rPr lang="en-US" altLang="zh-TW" dirty="0"/>
              <a:t>We can fine-tune the models to fit the training data very well.</a:t>
            </a:r>
          </a:p>
          <a:p>
            <a:r>
              <a:rPr lang="en-US" altLang="zh-TW" dirty="0"/>
              <a:t>In this process, we often play with several properties of the algorithms that may directly manipulate the complexity of the models.</a:t>
            </a:r>
          </a:p>
          <a:p>
            <a:endParaRPr lang="zh-TW" altLang="en-US" dirty="0"/>
          </a:p>
        </p:txBody>
      </p:sp>
    </p:spTree>
    <p:extLst>
      <p:ext uri="{BB962C8B-B14F-4D97-AF65-F5344CB8AC3E}">
        <p14:creationId xmlns:p14="http://schemas.microsoft.com/office/powerpoint/2010/main" val="325580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4643E1-93EA-4DA7-A30A-F1F0D618AC57}"/>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B5F8BDF2-37A5-445C-AE58-09FD300DC1AE}"/>
              </a:ext>
            </a:extLst>
          </p:cNvPr>
          <p:cNvPicPr>
            <a:picLocks noChangeAspect="1"/>
          </p:cNvPicPr>
          <p:nvPr/>
        </p:nvPicPr>
        <p:blipFill>
          <a:blip r:embed="rId2"/>
          <a:stretch>
            <a:fillRect/>
          </a:stretch>
        </p:blipFill>
        <p:spPr>
          <a:xfrm>
            <a:off x="0" y="719138"/>
            <a:ext cx="12192000" cy="5419724"/>
          </a:xfrm>
          <a:prstGeom prst="rect">
            <a:avLst/>
          </a:prstGeom>
        </p:spPr>
      </p:pic>
    </p:spTree>
    <p:extLst>
      <p:ext uri="{BB962C8B-B14F-4D97-AF65-F5344CB8AC3E}">
        <p14:creationId xmlns:p14="http://schemas.microsoft.com/office/powerpoint/2010/main" val="2638734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63D9DE-0D7D-4FA4-A2E8-0D0D17E06FF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0D9ED7C-F3DD-47B4-B3A9-B733468F0AFD}"/>
              </a:ext>
            </a:extLst>
          </p:cNvPr>
          <p:cNvSpPr>
            <a:spLocks noGrp="1"/>
          </p:cNvSpPr>
          <p:nvPr>
            <p:ph idx="1"/>
          </p:nvPr>
        </p:nvSpPr>
        <p:spPr/>
        <p:txBody>
          <a:bodyPr/>
          <a:lstStyle/>
          <a:p>
            <a:r>
              <a:rPr lang="en-US" altLang="zh-TW" dirty="0"/>
              <a:t>Let’s try to play with linear regression and use a more complex model to fit the training data points from the last chapter more precisely.</a:t>
            </a:r>
          </a:p>
          <a:p>
            <a:r>
              <a:rPr lang="en-US" altLang="zh-TW" dirty="0"/>
              <a:t>We will create a new set of features to take simple arithmetic transformation of the independent variable and fit linear regression based on them.</a:t>
            </a:r>
          </a:p>
          <a:p>
            <a:r>
              <a:rPr lang="en-US" altLang="zh-TW" dirty="0"/>
              <a:t>This method is called polynomial regression.</a:t>
            </a:r>
            <a:endParaRPr lang="zh-TW" altLang="en-US" dirty="0"/>
          </a:p>
        </p:txBody>
      </p:sp>
    </p:spTree>
    <p:extLst>
      <p:ext uri="{BB962C8B-B14F-4D97-AF65-F5344CB8AC3E}">
        <p14:creationId xmlns:p14="http://schemas.microsoft.com/office/powerpoint/2010/main" val="732996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128188-AD52-4B10-9220-E3E4A06CEA5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93CDD15-2897-4E1F-885B-18AD4A86ADBF}"/>
              </a:ext>
            </a:extLst>
          </p:cNvPr>
          <p:cNvSpPr>
            <a:spLocks noGrp="1"/>
          </p:cNvSpPr>
          <p:nvPr>
            <p:ph idx="1"/>
          </p:nvPr>
        </p:nvSpPr>
        <p:spPr/>
        <p:txBody>
          <a:bodyPr>
            <a:normAutofit/>
          </a:bodyPr>
          <a:lstStyle/>
          <a:p>
            <a:pPr marL="457200" lvl="1" indent="0">
              <a:buNone/>
            </a:pPr>
            <a:r>
              <a:rPr lang="en-US" altLang="zh-TW" dirty="0"/>
              <a:t>import </a:t>
            </a:r>
            <a:r>
              <a:rPr lang="en-US" altLang="zh-TW" dirty="0" err="1"/>
              <a:t>numpy</a:t>
            </a:r>
            <a:r>
              <a:rPr lang="en-US" altLang="zh-TW" dirty="0"/>
              <a:t> as np</a:t>
            </a:r>
          </a:p>
          <a:p>
            <a:pPr marL="457200" lvl="1" indent="0">
              <a:buNone/>
            </a:pPr>
            <a:r>
              <a:rPr lang="en-US" altLang="zh-TW" dirty="0"/>
              <a:t>import pandas as pd</a:t>
            </a:r>
          </a:p>
          <a:p>
            <a:pPr marL="457200" lvl="1" indent="0">
              <a:buNone/>
            </a:pPr>
            <a:r>
              <a:rPr lang="en-US" altLang="zh-TW" dirty="0"/>
              <a:t>from </a:t>
            </a:r>
            <a:r>
              <a:rPr lang="en-US" altLang="zh-TW" dirty="0" err="1"/>
              <a:t>sklearn.linear_model</a:t>
            </a:r>
            <a:r>
              <a:rPr lang="en-US" altLang="zh-TW" dirty="0"/>
              <a:t> import </a:t>
            </a:r>
            <a:r>
              <a:rPr lang="en-US" altLang="zh-TW" dirty="0" err="1"/>
              <a:t>LinearRegression</a:t>
            </a:r>
            <a:endParaRPr lang="en-US" altLang="zh-TW" dirty="0"/>
          </a:p>
          <a:p>
            <a:pPr marL="457200" lvl="1" indent="0">
              <a:buNone/>
            </a:pPr>
            <a:r>
              <a:rPr lang="en-US" altLang="zh-TW" dirty="0"/>
              <a:t>from </a:t>
            </a:r>
            <a:r>
              <a:rPr lang="en-US" altLang="zh-TW" dirty="0" err="1"/>
              <a:t>sklearn.preprocessing</a:t>
            </a:r>
            <a:r>
              <a:rPr lang="en-US" altLang="zh-TW" dirty="0"/>
              <a:t> import </a:t>
            </a:r>
            <a:r>
              <a:rPr lang="en-US" altLang="zh-TW" dirty="0" err="1"/>
              <a:t>PolynomialFeatures</a:t>
            </a:r>
            <a:endParaRPr lang="en-US" altLang="zh-TW" dirty="0"/>
          </a:p>
          <a:p>
            <a:pPr marL="457200" lvl="1" indent="0">
              <a:buNone/>
            </a:pPr>
            <a:r>
              <a:rPr lang="en-US" altLang="zh-TW" dirty="0"/>
              <a:t>data = </a:t>
            </a:r>
            <a:r>
              <a:rPr lang="en-US" altLang="zh-TW" dirty="0" err="1"/>
              <a:t>pd.DataFrame</a:t>
            </a:r>
            <a:r>
              <a:rPr lang="en-US" altLang="zh-TW" dirty="0"/>
              <a:t>({"marks":[34,51,64,88,95,99], "salary":[3400, 2900, 4250, 5000, 5100, 5600]})</a:t>
            </a:r>
          </a:p>
          <a:p>
            <a:pPr marL="457200" lvl="1" indent="0">
              <a:buNone/>
            </a:pPr>
            <a:r>
              <a:rPr lang="en-US" altLang="zh-TW" dirty="0"/>
              <a:t>X = data[['marks']].values</a:t>
            </a:r>
          </a:p>
          <a:p>
            <a:pPr marL="457200" lvl="1" indent="0">
              <a:buNone/>
            </a:pPr>
            <a:r>
              <a:rPr lang="en-US" altLang="zh-TW" dirty="0"/>
              <a:t>y = data['salary'].values</a:t>
            </a:r>
          </a:p>
          <a:p>
            <a:pPr marL="457200" lvl="1" indent="0">
              <a:buNone/>
            </a:pPr>
            <a:r>
              <a:rPr lang="en-US" altLang="zh-TW" dirty="0"/>
              <a:t>poly = </a:t>
            </a:r>
            <a:r>
              <a:rPr lang="en-US" altLang="zh-TW" dirty="0" err="1"/>
              <a:t>PolynomialFeatures</a:t>
            </a:r>
            <a:r>
              <a:rPr lang="en-US" altLang="zh-TW" dirty="0"/>
              <a:t>(3)</a:t>
            </a:r>
          </a:p>
          <a:p>
            <a:pPr marL="457200" lvl="1" indent="0">
              <a:buNone/>
            </a:pPr>
            <a:r>
              <a:rPr lang="en-US" altLang="zh-TW" dirty="0"/>
              <a:t>X1 = </a:t>
            </a:r>
            <a:r>
              <a:rPr lang="en-US" altLang="zh-TW" dirty="0" err="1"/>
              <a:t>poly.fit_transform</a:t>
            </a:r>
            <a:r>
              <a:rPr lang="en-US" altLang="zh-TW" dirty="0"/>
              <a:t>(X)</a:t>
            </a:r>
            <a:endParaRPr lang="zh-TW" altLang="en-US" dirty="0"/>
          </a:p>
        </p:txBody>
      </p:sp>
    </p:spTree>
    <p:extLst>
      <p:ext uri="{BB962C8B-B14F-4D97-AF65-F5344CB8AC3E}">
        <p14:creationId xmlns:p14="http://schemas.microsoft.com/office/powerpoint/2010/main" val="382279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B54C3F-DE35-4C62-A63E-88944999BFC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F6124D5-78D0-46EE-8351-82BABC0117C5}"/>
              </a:ext>
            </a:extLst>
          </p:cNvPr>
          <p:cNvSpPr>
            <a:spLocks noGrp="1"/>
          </p:cNvSpPr>
          <p:nvPr>
            <p:ph idx="1"/>
          </p:nvPr>
        </p:nvSpPr>
        <p:spPr/>
        <p:txBody>
          <a:bodyPr>
            <a:normAutofit/>
          </a:bodyPr>
          <a:lstStyle/>
          <a:p>
            <a:pPr marL="457200" lvl="1" indent="0">
              <a:buNone/>
            </a:pPr>
            <a:r>
              <a:rPr lang="en-US" altLang="zh-TW" dirty="0"/>
              <a:t>reg = </a:t>
            </a:r>
            <a:r>
              <a:rPr lang="en-US" altLang="zh-TW" dirty="0" err="1"/>
              <a:t>LinearRegression</a:t>
            </a:r>
            <a:r>
              <a:rPr lang="en-US" altLang="zh-TW" dirty="0"/>
              <a:t>()</a:t>
            </a:r>
          </a:p>
          <a:p>
            <a:pPr marL="457200" lvl="1" indent="0">
              <a:buNone/>
            </a:pPr>
            <a:r>
              <a:rPr lang="en-US" altLang="zh-TW" dirty="0" err="1"/>
              <a:t>reg.fit</a:t>
            </a:r>
            <a:r>
              <a:rPr lang="en-US" altLang="zh-TW" dirty="0"/>
              <a:t>(X1, y)</a:t>
            </a:r>
          </a:p>
          <a:p>
            <a:pPr marL="457200" lvl="1" indent="0">
              <a:buNone/>
            </a:pPr>
            <a:r>
              <a:rPr lang="en-US" altLang="zh-TW" dirty="0" err="1"/>
              <a:t>X_seq</a:t>
            </a:r>
            <a:r>
              <a:rPr lang="en-US" altLang="zh-TW" dirty="0"/>
              <a:t> = </a:t>
            </a:r>
            <a:r>
              <a:rPr lang="en-US" altLang="zh-TW" dirty="0" err="1"/>
              <a:t>np.linspace</a:t>
            </a:r>
            <a:r>
              <a:rPr lang="en-US" altLang="zh-TW" dirty="0"/>
              <a:t>(</a:t>
            </a:r>
            <a:r>
              <a:rPr lang="en-US" altLang="zh-TW" dirty="0" err="1"/>
              <a:t>X.min</a:t>
            </a:r>
            <a:r>
              <a:rPr lang="en-US" altLang="zh-TW" dirty="0"/>
              <a:t>(),</a:t>
            </a:r>
            <a:r>
              <a:rPr lang="en-US" altLang="zh-TW" dirty="0" err="1"/>
              <a:t>X.max</a:t>
            </a:r>
            <a:r>
              <a:rPr lang="en-US" altLang="zh-TW" dirty="0"/>
              <a:t>(),100).reshape(-1,1)</a:t>
            </a:r>
          </a:p>
          <a:p>
            <a:pPr marL="457200" lvl="1" indent="0">
              <a:buNone/>
            </a:pPr>
            <a:r>
              <a:rPr lang="en-US" altLang="zh-TW" dirty="0"/>
              <a:t>X_seq_1 = </a:t>
            </a:r>
            <a:r>
              <a:rPr lang="en-US" altLang="zh-TW" dirty="0" err="1"/>
              <a:t>poly.fit_transform</a:t>
            </a:r>
            <a:r>
              <a:rPr lang="en-US" altLang="zh-TW" dirty="0"/>
              <a:t>(</a:t>
            </a:r>
            <a:r>
              <a:rPr lang="en-US" altLang="zh-TW" dirty="0" err="1"/>
              <a:t>X_seq</a:t>
            </a:r>
            <a:r>
              <a:rPr lang="en-US" altLang="zh-TW" dirty="0"/>
              <a:t>)</a:t>
            </a:r>
          </a:p>
          <a:p>
            <a:pPr marL="457200" lvl="1" indent="0">
              <a:buNone/>
            </a:pPr>
            <a:r>
              <a:rPr lang="en-US" altLang="zh-TW" dirty="0" err="1"/>
              <a:t>y_seq</a:t>
            </a:r>
            <a:r>
              <a:rPr lang="en-US" altLang="zh-TW" dirty="0"/>
              <a:t> = </a:t>
            </a:r>
            <a:r>
              <a:rPr lang="en-US" altLang="zh-TW" dirty="0" err="1"/>
              <a:t>reg.predict</a:t>
            </a:r>
            <a:r>
              <a:rPr lang="en-US" altLang="zh-TW" dirty="0"/>
              <a:t>(X_seq_1)</a:t>
            </a:r>
          </a:p>
          <a:p>
            <a:pPr marL="457200" lvl="1" indent="0">
              <a:buNone/>
            </a:pPr>
            <a:r>
              <a:rPr lang="en-US" altLang="zh-TW" dirty="0"/>
              <a:t>import </a:t>
            </a:r>
            <a:r>
              <a:rPr lang="en-US" altLang="zh-TW" dirty="0" err="1"/>
              <a:t>matplotlib.pyplot</a:t>
            </a:r>
            <a:r>
              <a:rPr lang="en-US" altLang="zh-TW" dirty="0"/>
              <a:t> as </a:t>
            </a:r>
            <a:r>
              <a:rPr lang="en-US" altLang="zh-TW" dirty="0" err="1"/>
              <a:t>plt</a:t>
            </a:r>
            <a:endParaRPr lang="en-US" altLang="zh-TW" dirty="0"/>
          </a:p>
          <a:p>
            <a:pPr marL="457200" lvl="1" indent="0">
              <a:buNone/>
            </a:pPr>
            <a:r>
              <a:rPr lang="en-US" altLang="zh-TW" dirty="0" err="1"/>
              <a:t>plt.figure</a:t>
            </a:r>
            <a:r>
              <a:rPr lang="en-US" altLang="zh-TW" dirty="0"/>
              <a:t>()</a:t>
            </a:r>
          </a:p>
          <a:p>
            <a:pPr marL="457200" lvl="1" indent="0">
              <a:buNone/>
            </a:pPr>
            <a:r>
              <a:rPr lang="en-US" altLang="zh-TW" dirty="0" err="1"/>
              <a:t>plt.scatter</a:t>
            </a:r>
            <a:r>
              <a:rPr lang="en-US" altLang="zh-TW" dirty="0"/>
              <a:t>(</a:t>
            </a:r>
            <a:r>
              <a:rPr lang="en-US" altLang="zh-TW" dirty="0" err="1"/>
              <a:t>X,y</a:t>
            </a:r>
            <a:r>
              <a:rPr lang="en-US" altLang="zh-TW" dirty="0"/>
              <a:t>)</a:t>
            </a:r>
          </a:p>
          <a:p>
            <a:pPr marL="457200" lvl="1" indent="0">
              <a:buNone/>
            </a:pPr>
            <a:r>
              <a:rPr lang="en-US" altLang="zh-TW" dirty="0" err="1"/>
              <a:t>plt.plot</a:t>
            </a:r>
            <a:r>
              <a:rPr lang="en-US" altLang="zh-TW" dirty="0"/>
              <a:t>(</a:t>
            </a:r>
            <a:r>
              <a:rPr lang="en-US" altLang="zh-TW" dirty="0" err="1"/>
              <a:t>X_seq</a:t>
            </a:r>
            <a:r>
              <a:rPr lang="en-US" altLang="zh-TW" dirty="0"/>
              <a:t>, </a:t>
            </a:r>
            <a:r>
              <a:rPr lang="en-US" altLang="zh-TW" dirty="0" err="1"/>
              <a:t>y_seq,color</a:t>
            </a:r>
            <a:r>
              <a:rPr lang="en-US" altLang="zh-TW" dirty="0"/>
              <a:t>="black")</a:t>
            </a:r>
          </a:p>
          <a:p>
            <a:pPr marL="457200" lvl="1" indent="0">
              <a:buNone/>
            </a:pPr>
            <a:r>
              <a:rPr lang="en-US" altLang="zh-TW" dirty="0" err="1"/>
              <a:t>plt.show</a:t>
            </a:r>
            <a:r>
              <a:rPr lang="en-US" altLang="zh-TW" dirty="0"/>
              <a:t>()</a:t>
            </a:r>
            <a:endParaRPr lang="zh-TW" altLang="en-US" dirty="0"/>
          </a:p>
        </p:txBody>
      </p:sp>
    </p:spTree>
    <p:extLst>
      <p:ext uri="{BB962C8B-B14F-4D97-AF65-F5344CB8AC3E}">
        <p14:creationId xmlns:p14="http://schemas.microsoft.com/office/powerpoint/2010/main" val="1317701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3A8900-6CFC-4091-A53C-66CABA3C31B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FBEDB92-128C-4C79-A6A3-27DE03A86AA7}"/>
              </a:ext>
            </a:extLst>
          </p:cNvPr>
          <p:cNvSpPr>
            <a:spLocks noGrp="1"/>
          </p:cNvSpPr>
          <p:nvPr>
            <p:ph idx="1"/>
          </p:nvPr>
        </p:nvSpPr>
        <p:spPr/>
        <p:txBody>
          <a:bodyPr/>
          <a:lstStyle/>
          <a:p>
            <a:r>
              <a:rPr lang="en-US" altLang="zh-TW" dirty="0"/>
              <a:t>You can see that we can increase the complexity and the predictions fit the training data more closely, thus reducing the overall error and improving the accuracy.</a:t>
            </a:r>
          </a:p>
          <a:p>
            <a:r>
              <a:rPr lang="en-US" altLang="zh-TW" dirty="0"/>
              <a:t>This looks promising but might be misleading.</a:t>
            </a:r>
            <a:endParaRPr lang="zh-TW" altLang="en-US" dirty="0"/>
          </a:p>
        </p:txBody>
      </p:sp>
    </p:spTree>
    <p:extLst>
      <p:ext uri="{BB962C8B-B14F-4D97-AF65-F5344CB8AC3E}">
        <p14:creationId xmlns:p14="http://schemas.microsoft.com/office/powerpoint/2010/main" val="2649958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24CD71-94F5-4CB0-A8D5-F34D4E278D2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C829EB5-C530-437B-B720-114F3222398D}"/>
              </a:ext>
            </a:extLst>
          </p:cNvPr>
          <p:cNvSpPr>
            <a:spLocks noGrp="1"/>
          </p:cNvSpPr>
          <p:nvPr>
            <p:ph idx="1"/>
          </p:nvPr>
        </p:nvSpPr>
        <p:spPr/>
        <p:txBody>
          <a:bodyPr/>
          <a:lstStyle/>
          <a:p>
            <a:pPr marL="457200" lvl="1" indent="0">
              <a:buNone/>
            </a:pPr>
            <a:r>
              <a:rPr lang="en-US" altLang="zh-TW" dirty="0" err="1"/>
              <a:t>X_seq</a:t>
            </a:r>
            <a:r>
              <a:rPr lang="en-US" altLang="zh-TW" dirty="0"/>
              <a:t> = </a:t>
            </a:r>
            <a:r>
              <a:rPr lang="en-US" altLang="zh-TW" dirty="0" err="1"/>
              <a:t>np.linspace</a:t>
            </a:r>
            <a:r>
              <a:rPr lang="en-US" altLang="zh-TW" dirty="0"/>
              <a:t>(0,100,100).reshape(-1,1)</a:t>
            </a:r>
          </a:p>
          <a:p>
            <a:pPr marL="457200" lvl="1" indent="0">
              <a:buNone/>
            </a:pPr>
            <a:r>
              <a:rPr lang="en-US" altLang="zh-TW" dirty="0"/>
              <a:t>X_seq_2 = </a:t>
            </a:r>
            <a:r>
              <a:rPr lang="en-US" altLang="zh-TW" dirty="0" err="1"/>
              <a:t>poly.fit_transform</a:t>
            </a:r>
            <a:r>
              <a:rPr lang="en-US" altLang="zh-TW" dirty="0"/>
              <a:t>(</a:t>
            </a:r>
            <a:r>
              <a:rPr lang="en-US" altLang="zh-TW" dirty="0" err="1"/>
              <a:t>X_seq</a:t>
            </a:r>
            <a:r>
              <a:rPr lang="en-US" altLang="zh-TW" dirty="0"/>
              <a:t>)</a:t>
            </a:r>
          </a:p>
          <a:p>
            <a:pPr marL="457200" lvl="1" indent="0">
              <a:buNone/>
            </a:pPr>
            <a:r>
              <a:rPr lang="en-US" altLang="zh-TW" dirty="0" err="1"/>
              <a:t>y_seq</a:t>
            </a:r>
            <a:r>
              <a:rPr lang="en-US" altLang="zh-TW" dirty="0"/>
              <a:t> = </a:t>
            </a:r>
            <a:r>
              <a:rPr lang="en-US" altLang="zh-TW" dirty="0" err="1"/>
              <a:t>reg.predict</a:t>
            </a:r>
            <a:r>
              <a:rPr lang="en-US" altLang="zh-TW" dirty="0"/>
              <a:t>(X_seq_2)</a:t>
            </a:r>
          </a:p>
          <a:p>
            <a:pPr marL="457200" lvl="1" indent="0">
              <a:buNone/>
            </a:pPr>
            <a:r>
              <a:rPr lang="en-US" altLang="zh-TW" dirty="0" err="1"/>
              <a:t>plt.figure</a:t>
            </a:r>
            <a:r>
              <a:rPr lang="en-US" altLang="zh-TW" dirty="0"/>
              <a:t>()</a:t>
            </a:r>
          </a:p>
          <a:p>
            <a:pPr marL="457200" lvl="1" indent="0">
              <a:buNone/>
            </a:pPr>
            <a:r>
              <a:rPr lang="en-US" altLang="zh-TW" dirty="0" err="1"/>
              <a:t>plt.scatter</a:t>
            </a:r>
            <a:r>
              <a:rPr lang="en-US" altLang="zh-TW" dirty="0"/>
              <a:t>(</a:t>
            </a:r>
            <a:r>
              <a:rPr lang="en-US" altLang="zh-TW" dirty="0" err="1"/>
              <a:t>X,y</a:t>
            </a:r>
            <a:r>
              <a:rPr lang="en-US" altLang="zh-TW" dirty="0"/>
              <a:t>)</a:t>
            </a:r>
          </a:p>
          <a:p>
            <a:pPr marL="457200" lvl="1" indent="0">
              <a:buNone/>
            </a:pPr>
            <a:r>
              <a:rPr lang="en-US" altLang="zh-TW" dirty="0" err="1"/>
              <a:t>plt.plot</a:t>
            </a:r>
            <a:r>
              <a:rPr lang="en-US" altLang="zh-TW" dirty="0"/>
              <a:t>(</a:t>
            </a:r>
            <a:r>
              <a:rPr lang="en-US" altLang="zh-TW" dirty="0" err="1"/>
              <a:t>X_seq</a:t>
            </a:r>
            <a:r>
              <a:rPr lang="en-US" altLang="zh-TW" dirty="0"/>
              <a:t>, </a:t>
            </a:r>
            <a:r>
              <a:rPr lang="en-US" altLang="zh-TW" dirty="0" err="1"/>
              <a:t>y_seq,color</a:t>
            </a:r>
            <a:r>
              <a:rPr lang="en-US" altLang="zh-TW" dirty="0"/>
              <a:t>="black")</a:t>
            </a:r>
          </a:p>
          <a:p>
            <a:pPr marL="457200" lvl="1" indent="0">
              <a:buNone/>
            </a:pPr>
            <a:r>
              <a:rPr lang="en-US" altLang="zh-TW" dirty="0" err="1"/>
              <a:t>plt.show</a:t>
            </a:r>
            <a:r>
              <a:rPr lang="en-US" altLang="zh-TW" dirty="0"/>
              <a:t>()</a:t>
            </a:r>
            <a:endParaRPr lang="zh-TW" altLang="en-US" dirty="0"/>
          </a:p>
        </p:txBody>
      </p:sp>
    </p:spTree>
    <p:extLst>
      <p:ext uri="{BB962C8B-B14F-4D97-AF65-F5344CB8AC3E}">
        <p14:creationId xmlns:p14="http://schemas.microsoft.com/office/powerpoint/2010/main" val="182464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6C6A73-7545-4B87-8982-F80BBA6B694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7D5F91C-EAB0-49DC-898F-703D217EAD1A}"/>
              </a:ext>
            </a:extLst>
          </p:cNvPr>
          <p:cNvSpPr>
            <a:spLocks noGrp="1"/>
          </p:cNvSpPr>
          <p:nvPr>
            <p:ph idx="1"/>
          </p:nvPr>
        </p:nvSpPr>
        <p:spPr/>
        <p:txBody>
          <a:bodyPr/>
          <a:lstStyle/>
          <a:p>
            <a:r>
              <a:rPr lang="en-US" altLang="zh-TW" dirty="0"/>
              <a:t>Here in Figure 8-6, we tried to increase the complexity of the model so that it captures the training data better.</a:t>
            </a:r>
          </a:p>
          <a:p>
            <a:r>
              <a:rPr lang="en-US" altLang="zh-TW" dirty="0"/>
              <a:t>However, this led to unexpected errors for the data that wasn’t present in the real data.</a:t>
            </a:r>
          </a:p>
          <a:p>
            <a:r>
              <a:rPr lang="en-US" altLang="zh-TW" dirty="0"/>
              <a:t>This is called </a:t>
            </a:r>
            <a:r>
              <a:rPr lang="en-US" altLang="zh-TW" b="1" dirty="0"/>
              <a:t>overfitting</a:t>
            </a:r>
            <a:r>
              <a:rPr lang="en-US" altLang="zh-TW" dirty="0"/>
              <a:t>.</a:t>
            </a:r>
            <a:endParaRPr lang="zh-TW" altLang="en-US" dirty="0"/>
          </a:p>
        </p:txBody>
      </p:sp>
    </p:spTree>
    <p:extLst>
      <p:ext uri="{BB962C8B-B14F-4D97-AF65-F5344CB8AC3E}">
        <p14:creationId xmlns:p14="http://schemas.microsoft.com/office/powerpoint/2010/main" val="2413243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8B5BC5-62A7-4355-9D21-F0D624403E5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A236183-E3F4-4453-9F66-688CEA526FDD}"/>
              </a:ext>
            </a:extLst>
          </p:cNvPr>
          <p:cNvSpPr>
            <a:spLocks noGrp="1"/>
          </p:cNvSpPr>
          <p:nvPr>
            <p:ph idx="1"/>
          </p:nvPr>
        </p:nvSpPr>
        <p:spPr/>
        <p:txBody>
          <a:bodyPr>
            <a:normAutofit/>
          </a:bodyPr>
          <a:lstStyle/>
          <a:p>
            <a:r>
              <a:rPr lang="en-US" altLang="zh-TW" dirty="0"/>
              <a:t>If we instead reduce the number of parameters, say, 1, we are drastically reducing the complexity of the model, and we will be able to capture less details from the training data.</a:t>
            </a:r>
          </a:p>
          <a:p>
            <a:r>
              <a:rPr lang="en-US" altLang="zh-TW" dirty="0"/>
              <a:t>In our example, the model with only one parameter will return the average salary based on the training data, and thus, a horizontal line parallel to the x axis will represent the predictions as shown in Figure 8-7.</a:t>
            </a:r>
          </a:p>
          <a:p>
            <a:r>
              <a:rPr lang="en-US" altLang="zh-TW" dirty="0"/>
              <a:t>That is, the model will predict the same salary regardless of the marks a student attains.</a:t>
            </a:r>
          </a:p>
          <a:p>
            <a:r>
              <a:rPr lang="en-US" altLang="zh-TW" dirty="0"/>
              <a:t>This is called </a:t>
            </a:r>
            <a:r>
              <a:rPr lang="en-US" altLang="zh-TW" b="1" dirty="0"/>
              <a:t>underfitting</a:t>
            </a:r>
            <a:r>
              <a:rPr lang="en-US" altLang="zh-TW" dirty="0"/>
              <a:t>.</a:t>
            </a:r>
            <a:endParaRPr lang="zh-TW" altLang="en-US" dirty="0"/>
          </a:p>
        </p:txBody>
      </p:sp>
    </p:spTree>
    <p:extLst>
      <p:ext uri="{BB962C8B-B14F-4D97-AF65-F5344CB8AC3E}">
        <p14:creationId xmlns:p14="http://schemas.microsoft.com/office/powerpoint/2010/main" val="3789384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A8EA234-C651-4D9C-8E0A-5C79EBCEF945}"/>
              </a:ext>
            </a:extLst>
          </p:cNvPr>
          <p:cNvPicPr>
            <a:picLocks noChangeAspect="1"/>
          </p:cNvPicPr>
          <p:nvPr/>
        </p:nvPicPr>
        <p:blipFill>
          <a:blip r:embed="rId2"/>
          <a:stretch>
            <a:fillRect/>
          </a:stretch>
        </p:blipFill>
        <p:spPr>
          <a:xfrm>
            <a:off x="1175651" y="590154"/>
            <a:ext cx="9840698" cy="5677692"/>
          </a:xfrm>
          <a:prstGeom prst="rect">
            <a:avLst/>
          </a:prstGeom>
        </p:spPr>
      </p:pic>
    </p:spTree>
    <p:extLst>
      <p:ext uri="{BB962C8B-B14F-4D97-AF65-F5344CB8AC3E}">
        <p14:creationId xmlns:p14="http://schemas.microsoft.com/office/powerpoint/2010/main" val="3793102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6F583A-C35A-4AA3-B6A9-E197FF8B5646}"/>
              </a:ext>
            </a:extLst>
          </p:cNvPr>
          <p:cNvSpPr>
            <a:spLocks noGrp="1"/>
          </p:cNvSpPr>
          <p:nvPr>
            <p:ph type="title"/>
          </p:nvPr>
        </p:nvSpPr>
        <p:spPr/>
        <p:txBody>
          <a:bodyPr/>
          <a:lstStyle/>
          <a:p>
            <a:r>
              <a:rPr lang="en-US" altLang="zh-TW" b="1" dirty="0"/>
              <a:t>Bias and Variance</a:t>
            </a:r>
            <a:endParaRPr lang="zh-TW" altLang="en-US" b="1" dirty="0"/>
          </a:p>
        </p:txBody>
      </p:sp>
      <p:sp>
        <p:nvSpPr>
          <p:cNvPr id="3" name="內容版面配置區 2">
            <a:extLst>
              <a:ext uri="{FF2B5EF4-FFF2-40B4-BE49-F238E27FC236}">
                <a16:creationId xmlns:a16="http://schemas.microsoft.com/office/drawing/2014/main" id="{74CA266B-A4FF-488D-8A16-72EC5CED59B3}"/>
              </a:ext>
            </a:extLst>
          </p:cNvPr>
          <p:cNvSpPr>
            <a:spLocks noGrp="1"/>
          </p:cNvSpPr>
          <p:nvPr>
            <p:ph idx="1"/>
          </p:nvPr>
        </p:nvSpPr>
        <p:spPr/>
        <p:txBody>
          <a:bodyPr>
            <a:normAutofit/>
          </a:bodyPr>
          <a:lstStyle/>
          <a:p>
            <a:r>
              <a:rPr lang="en-US" altLang="zh-TW" dirty="0"/>
              <a:t>Bias and variance are the properties of a model that arise due to either oversimplicity or overcomplexity of our model.</a:t>
            </a:r>
          </a:p>
          <a:p>
            <a:r>
              <a:rPr lang="en-US" altLang="zh-TW" dirty="0"/>
              <a:t>Bias, in general, represents how far a model’s predictions are compared to the actual values.</a:t>
            </a:r>
          </a:p>
          <a:p>
            <a:r>
              <a:rPr lang="en-US" altLang="zh-TW" dirty="0"/>
              <a:t>A model with high bias means that the model is overly simple, and the assumptions it has learned are too basic.</a:t>
            </a:r>
          </a:p>
          <a:p>
            <a:r>
              <a:rPr lang="en-US" altLang="zh-TW" dirty="0"/>
              <a:t>For that reason, the model isn’t able to properly capture the necessary patterns in the data. Thus, the model has high error while training, as well as while predicting.</a:t>
            </a:r>
            <a:endParaRPr lang="zh-TW" altLang="en-US" dirty="0"/>
          </a:p>
        </p:txBody>
      </p:sp>
    </p:spTree>
    <p:extLst>
      <p:ext uri="{BB962C8B-B14F-4D97-AF65-F5344CB8AC3E}">
        <p14:creationId xmlns:p14="http://schemas.microsoft.com/office/powerpoint/2010/main" val="425762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CD9B8B-36F9-4924-84BC-55191F42AC5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0A516DF-1C19-4000-A7A8-E6E1D3B40DF0}"/>
              </a:ext>
            </a:extLst>
          </p:cNvPr>
          <p:cNvSpPr>
            <a:spLocks noGrp="1"/>
          </p:cNvSpPr>
          <p:nvPr>
            <p:ph idx="1"/>
          </p:nvPr>
        </p:nvSpPr>
        <p:spPr/>
        <p:txBody>
          <a:bodyPr>
            <a:normAutofit/>
          </a:bodyPr>
          <a:lstStyle/>
          <a:p>
            <a:r>
              <a:rPr lang="en-US" altLang="zh-TW" dirty="0"/>
              <a:t>Variance represents how sensitive the model is to fluctuations in the data.</a:t>
            </a:r>
          </a:p>
          <a:p>
            <a:r>
              <a:rPr lang="en-US" altLang="zh-TW" dirty="0"/>
              <a:t>Say, we have a data point that represents a student who obtained 35 marks and a salary of $6000 and another data point for a student who obtained 34 marks and a salary of $2000, and the system tries to learn the difference from both; this can cause huge difference in how the predictions are generated.</a:t>
            </a:r>
            <a:endParaRPr lang="zh-TW" altLang="en-US" dirty="0"/>
          </a:p>
        </p:txBody>
      </p:sp>
    </p:spTree>
    <p:extLst>
      <p:ext uri="{BB962C8B-B14F-4D97-AF65-F5344CB8AC3E}">
        <p14:creationId xmlns:p14="http://schemas.microsoft.com/office/powerpoint/2010/main" val="420836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301F10-7C10-4748-9161-5267BF4FD635}"/>
              </a:ext>
            </a:extLst>
          </p:cNvPr>
          <p:cNvSpPr>
            <a:spLocks noGrp="1"/>
          </p:cNvSpPr>
          <p:nvPr>
            <p:ph type="title"/>
          </p:nvPr>
        </p:nvSpPr>
        <p:spPr/>
        <p:txBody>
          <a:bodyPr/>
          <a:lstStyle/>
          <a:p>
            <a:r>
              <a:rPr lang="en-US" altLang="zh-TW" b="1" dirty="0"/>
              <a:t>Measures of Performance</a:t>
            </a:r>
            <a:endParaRPr lang="zh-TW" altLang="en-US" b="1" dirty="0"/>
          </a:p>
        </p:txBody>
      </p:sp>
      <p:sp>
        <p:nvSpPr>
          <p:cNvPr id="3" name="內容版面配置區 2">
            <a:extLst>
              <a:ext uri="{FF2B5EF4-FFF2-40B4-BE49-F238E27FC236}">
                <a16:creationId xmlns:a16="http://schemas.microsoft.com/office/drawing/2014/main" id="{B334458B-107A-4545-81D6-4EA38FFC4311}"/>
              </a:ext>
            </a:extLst>
          </p:cNvPr>
          <p:cNvSpPr>
            <a:spLocks noGrp="1"/>
          </p:cNvSpPr>
          <p:nvPr>
            <p:ph idx="1"/>
          </p:nvPr>
        </p:nvSpPr>
        <p:spPr/>
        <p:txBody>
          <a:bodyPr/>
          <a:lstStyle/>
          <a:p>
            <a:r>
              <a:rPr lang="en-US" altLang="zh-TW" dirty="0"/>
              <a:t>Once we create a machine learning model and fit it in a data pipeline to predict results for a previously unseen sample of data, we need to ensure that the model is accurate.</a:t>
            </a:r>
          </a:p>
          <a:p>
            <a:r>
              <a:rPr lang="en-US" altLang="zh-TW" dirty="0"/>
              <a:t>Measuring the quality of results that a classifier model can generate is an important topic that requires sufficient understanding of the model as well as the domain your problem is based on.</a:t>
            </a:r>
            <a:endParaRPr lang="zh-TW" altLang="en-US" dirty="0"/>
          </a:p>
        </p:txBody>
      </p:sp>
    </p:spTree>
    <p:extLst>
      <p:ext uri="{BB962C8B-B14F-4D97-AF65-F5344CB8AC3E}">
        <p14:creationId xmlns:p14="http://schemas.microsoft.com/office/powerpoint/2010/main" val="1265056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69E4A4-842B-46F0-933B-319B00F4239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F238FF-0B21-423C-8117-B233ACB89A99}"/>
              </a:ext>
            </a:extLst>
          </p:cNvPr>
          <p:cNvSpPr>
            <a:spLocks noGrp="1"/>
          </p:cNvSpPr>
          <p:nvPr>
            <p:ph idx="1"/>
          </p:nvPr>
        </p:nvSpPr>
        <p:spPr/>
        <p:txBody>
          <a:bodyPr/>
          <a:lstStyle/>
          <a:p>
            <a:r>
              <a:rPr lang="en-US" altLang="zh-TW" dirty="0"/>
              <a:t>When the variance is high, the model will capture all the features of the dataset, including the noise and randomness. Thus, it becomes overly tuned.</a:t>
            </a:r>
          </a:p>
          <a:p>
            <a:r>
              <a:rPr lang="en-US" altLang="zh-TW" dirty="0"/>
              <a:t>However, when it encounters unseen data, it might yield  unexpectedly poor results.</a:t>
            </a:r>
          </a:p>
          <a:p>
            <a:r>
              <a:rPr lang="en-US" altLang="zh-TW" dirty="0"/>
              <a:t>Such a model yields a low training error; however, the error is quite high while testing.</a:t>
            </a:r>
            <a:endParaRPr lang="zh-TW" altLang="en-US" dirty="0"/>
          </a:p>
        </p:txBody>
      </p:sp>
    </p:spTree>
    <p:extLst>
      <p:ext uri="{BB962C8B-B14F-4D97-AF65-F5344CB8AC3E}">
        <p14:creationId xmlns:p14="http://schemas.microsoft.com/office/powerpoint/2010/main" val="2029968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004050-911E-4BB4-895B-9A859F48107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0C66430-4172-456F-83F1-793E0B6A28EE}"/>
              </a:ext>
            </a:extLst>
          </p:cNvPr>
          <p:cNvSpPr>
            <a:spLocks noGrp="1"/>
          </p:cNvSpPr>
          <p:nvPr>
            <p:ph idx="1"/>
          </p:nvPr>
        </p:nvSpPr>
        <p:spPr/>
        <p:txBody>
          <a:bodyPr/>
          <a:lstStyle/>
          <a:p>
            <a:r>
              <a:rPr lang="en-US" altLang="zh-TW" dirty="0"/>
              <a:t>We need to find a balance between bias and variance in order to come up with a model that is sensitive to patterns in our data while also being able to generalize to new unseen data. The trends in error with respect to model complexity are shown in Figure 8-8.</a:t>
            </a:r>
            <a:endParaRPr lang="zh-TW" altLang="en-US" dirty="0"/>
          </a:p>
        </p:txBody>
      </p:sp>
    </p:spTree>
    <p:extLst>
      <p:ext uri="{BB962C8B-B14F-4D97-AF65-F5344CB8AC3E}">
        <p14:creationId xmlns:p14="http://schemas.microsoft.com/office/powerpoint/2010/main" val="4196217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C18A63D-6234-4EC7-980B-98B71133FB26}"/>
              </a:ext>
            </a:extLst>
          </p:cNvPr>
          <p:cNvPicPr>
            <a:picLocks noChangeAspect="1"/>
          </p:cNvPicPr>
          <p:nvPr/>
        </p:nvPicPr>
        <p:blipFill>
          <a:blip r:embed="rId2"/>
          <a:stretch>
            <a:fillRect/>
          </a:stretch>
        </p:blipFill>
        <p:spPr>
          <a:xfrm>
            <a:off x="1285203" y="604443"/>
            <a:ext cx="9621593" cy="5649113"/>
          </a:xfrm>
          <a:prstGeom prst="rect">
            <a:avLst/>
          </a:prstGeom>
        </p:spPr>
      </p:pic>
    </p:spTree>
    <p:extLst>
      <p:ext uri="{BB962C8B-B14F-4D97-AF65-F5344CB8AC3E}">
        <p14:creationId xmlns:p14="http://schemas.microsoft.com/office/powerpoint/2010/main" val="932810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62CE2F-54F4-4744-B764-FF25262C335F}"/>
              </a:ext>
            </a:extLst>
          </p:cNvPr>
          <p:cNvSpPr>
            <a:spLocks noGrp="1"/>
          </p:cNvSpPr>
          <p:nvPr>
            <p:ph type="title"/>
          </p:nvPr>
        </p:nvSpPr>
        <p:spPr/>
        <p:txBody>
          <a:bodyPr/>
          <a:lstStyle/>
          <a:p>
            <a:r>
              <a:rPr lang="en-US" altLang="zh-TW" b="1" dirty="0"/>
              <a:t>Regularization</a:t>
            </a:r>
            <a:endParaRPr lang="zh-TW" altLang="en-US" b="1" dirty="0"/>
          </a:p>
        </p:txBody>
      </p:sp>
      <p:sp>
        <p:nvSpPr>
          <p:cNvPr id="3" name="內容版面配置區 2">
            <a:extLst>
              <a:ext uri="{FF2B5EF4-FFF2-40B4-BE49-F238E27FC236}">
                <a16:creationId xmlns:a16="http://schemas.microsoft.com/office/drawing/2014/main" id="{3C9AFEC2-20B9-4120-8BC0-1F9D4FC21C8C}"/>
              </a:ext>
            </a:extLst>
          </p:cNvPr>
          <p:cNvSpPr>
            <a:spLocks noGrp="1"/>
          </p:cNvSpPr>
          <p:nvPr>
            <p:ph idx="1"/>
          </p:nvPr>
        </p:nvSpPr>
        <p:spPr/>
        <p:txBody>
          <a:bodyPr/>
          <a:lstStyle/>
          <a:p>
            <a:r>
              <a:rPr lang="en-US" altLang="zh-TW" dirty="0"/>
              <a:t>A way is to manipulate the cost function that penalizes overcomplexity in the model in order to find the right parameters instead of explicitly limiting the numbers of parameters to learn.</a:t>
            </a:r>
            <a:endParaRPr lang="zh-TW" altLang="en-US" dirty="0"/>
          </a:p>
        </p:txBody>
      </p:sp>
    </p:spTree>
    <p:extLst>
      <p:ext uri="{BB962C8B-B14F-4D97-AF65-F5344CB8AC3E}">
        <p14:creationId xmlns:p14="http://schemas.microsoft.com/office/powerpoint/2010/main" val="357265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D19A1B2-2D4A-4CC9-AE34-A2B21E0D2AAF}"/>
              </a:ext>
            </a:extLst>
          </p:cNvPr>
          <p:cNvPicPr>
            <a:picLocks noChangeAspect="1"/>
          </p:cNvPicPr>
          <p:nvPr/>
        </p:nvPicPr>
        <p:blipFill>
          <a:blip r:embed="rId2"/>
          <a:stretch>
            <a:fillRect/>
          </a:stretch>
        </p:blipFill>
        <p:spPr>
          <a:xfrm>
            <a:off x="475465" y="894996"/>
            <a:ext cx="11241069" cy="5068007"/>
          </a:xfrm>
          <a:prstGeom prst="rect">
            <a:avLst/>
          </a:prstGeom>
        </p:spPr>
      </p:pic>
    </p:spTree>
    <p:extLst>
      <p:ext uri="{BB962C8B-B14F-4D97-AF65-F5344CB8AC3E}">
        <p14:creationId xmlns:p14="http://schemas.microsoft.com/office/powerpoint/2010/main" val="1253275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2BF949-1D3C-4D76-B34A-E956A0B6297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00A51AE-1221-4459-8922-6DFBDECF48DB}"/>
              </a:ext>
            </a:extLst>
          </p:cNvPr>
          <p:cNvSpPr>
            <a:spLocks noGrp="1"/>
          </p:cNvSpPr>
          <p:nvPr>
            <p:ph idx="1"/>
          </p:nvPr>
        </p:nvSpPr>
        <p:spPr/>
        <p:txBody>
          <a:bodyPr/>
          <a:lstStyle/>
          <a:p>
            <a:r>
              <a:rPr lang="en-US" altLang="zh-TW" dirty="0"/>
              <a:t>Eventually, we reach a middle ground where the model is complex enough to</a:t>
            </a:r>
            <a:r>
              <a:rPr lang="zh-TW" altLang="en-US" dirty="0"/>
              <a:t> </a:t>
            </a:r>
            <a:r>
              <a:rPr lang="en-US" altLang="zh-TW" dirty="0"/>
              <a:t>capture the essence of the structure of the training data while penalizing over complexity</a:t>
            </a:r>
            <a:r>
              <a:rPr lang="zh-TW" altLang="en-US" dirty="0"/>
              <a:t> </a:t>
            </a:r>
            <a:r>
              <a:rPr lang="en-US" altLang="zh-TW" dirty="0"/>
              <a:t>so that we avoid learning from extreme outliers and noise.</a:t>
            </a:r>
            <a:endParaRPr lang="zh-TW" altLang="en-US" dirty="0"/>
          </a:p>
        </p:txBody>
      </p:sp>
    </p:spTree>
    <p:extLst>
      <p:ext uri="{BB962C8B-B14F-4D97-AF65-F5344CB8AC3E}">
        <p14:creationId xmlns:p14="http://schemas.microsoft.com/office/powerpoint/2010/main" val="3650729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9F775C-4AA8-4845-902C-979FD0D45019}"/>
              </a:ext>
            </a:extLst>
          </p:cNvPr>
          <p:cNvSpPr>
            <a:spLocks noGrp="1"/>
          </p:cNvSpPr>
          <p:nvPr>
            <p:ph type="title"/>
          </p:nvPr>
        </p:nvSpPr>
        <p:spPr/>
        <p:txBody>
          <a:bodyPr/>
          <a:lstStyle/>
          <a:p>
            <a:r>
              <a:rPr lang="en-US" altLang="zh-TW" dirty="0"/>
              <a:t>L1 and L2 Regularization</a:t>
            </a:r>
            <a:endParaRPr lang="zh-TW" altLang="en-US" dirty="0"/>
          </a:p>
        </p:txBody>
      </p:sp>
      <p:sp>
        <p:nvSpPr>
          <p:cNvPr id="3" name="內容版面配置區 2">
            <a:extLst>
              <a:ext uri="{FF2B5EF4-FFF2-40B4-BE49-F238E27FC236}">
                <a16:creationId xmlns:a16="http://schemas.microsoft.com/office/drawing/2014/main" id="{3EB6587F-7870-47B7-B81B-A5FA391D25BF}"/>
              </a:ext>
            </a:extLst>
          </p:cNvPr>
          <p:cNvSpPr>
            <a:spLocks noGrp="1"/>
          </p:cNvSpPr>
          <p:nvPr>
            <p:ph idx="1"/>
          </p:nvPr>
        </p:nvSpPr>
        <p:spPr/>
        <p:txBody>
          <a:bodyPr/>
          <a:lstStyle/>
          <a:p>
            <a:r>
              <a:rPr lang="en-US" altLang="zh-TW" dirty="0"/>
              <a:t>Regularization is a technique that discourages learning a more complex or flexible</a:t>
            </a:r>
            <a:r>
              <a:rPr lang="zh-TW" altLang="en-US" dirty="0"/>
              <a:t> </a:t>
            </a:r>
            <a:r>
              <a:rPr lang="en-US" altLang="zh-TW" dirty="0"/>
              <a:t>model, so as to avoid the risk of overfitting by manipulating the cost function to avoid</a:t>
            </a:r>
            <a:r>
              <a:rPr lang="zh-TW" altLang="en-US" dirty="0"/>
              <a:t> </a:t>
            </a:r>
            <a:r>
              <a:rPr lang="en-US" altLang="zh-TW" dirty="0"/>
              <a:t>learning weights that are too high.</a:t>
            </a:r>
            <a:endParaRPr lang="zh-TW" altLang="en-US" dirty="0"/>
          </a:p>
        </p:txBody>
      </p:sp>
    </p:spTree>
    <p:extLst>
      <p:ext uri="{BB962C8B-B14F-4D97-AF65-F5344CB8AC3E}">
        <p14:creationId xmlns:p14="http://schemas.microsoft.com/office/powerpoint/2010/main" val="3835802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D4DE02-C127-4AB9-85F9-304A5D8CDA92}"/>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8C8DE121-A421-46C0-BE56-62DF5C1123A4}"/>
              </a:ext>
            </a:extLst>
          </p:cNvPr>
          <p:cNvPicPr>
            <a:picLocks noChangeAspect="1"/>
          </p:cNvPicPr>
          <p:nvPr/>
        </p:nvPicPr>
        <p:blipFill>
          <a:blip r:embed="rId2"/>
          <a:stretch>
            <a:fillRect/>
          </a:stretch>
        </p:blipFill>
        <p:spPr>
          <a:xfrm>
            <a:off x="504044" y="2019103"/>
            <a:ext cx="11183911" cy="2819794"/>
          </a:xfrm>
          <a:prstGeom prst="rect">
            <a:avLst/>
          </a:prstGeom>
        </p:spPr>
      </p:pic>
    </p:spTree>
    <p:extLst>
      <p:ext uri="{BB962C8B-B14F-4D97-AF65-F5344CB8AC3E}">
        <p14:creationId xmlns:p14="http://schemas.microsoft.com/office/powerpoint/2010/main" val="1719643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AE7418-A503-4E2A-B527-C9CC231E864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E7A5AF0-5720-4DD5-B1CF-DDFFA186C10E}"/>
              </a:ext>
            </a:extLst>
          </p:cNvPr>
          <p:cNvSpPr>
            <a:spLocks noGrp="1"/>
          </p:cNvSpPr>
          <p:nvPr>
            <p:ph idx="1"/>
          </p:nvPr>
        </p:nvSpPr>
        <p:spPr/>
        <p:txBody>
          <a:bodyPr>
            <a:normAutofit/>
          </a:bodyPr>
          <a:lstStyle/>
          <a:p>
            <a:pPr marL="457200" lvl="1" indent="0">
              <a:buNone/>
            </a:pPr>
            <a:r>
              <a:rPr lang="en-US" altLang="zh-TW" dirty="0"/>
              <a:t>import </a:t>
            </a:r>
            <a:r>
              <a:rPr lang="en-US" altLang="zh-TW" dirty="0" err="1"/>
              <a:t>numpy</a:t>
            </a:r>
            <a:r>
              <a:rPr lang="en-US" altLang="zh-TW" dirty="0"/>
              <a:t> as np</a:t>
            </a:r>
          </a:p>
          <a:p>
            <a:pPr marL="457200" lvl="1" indent="0">
              <a:buNone/>
            </a:pPr>
            <a:r>
              <a:rPr lang="en-US" altLang="zh-TW" dirty="0"/>
              <a:t>import pandas as pd</a:t>
            </a:r>
          </a:p>
          <a:p>
            <a:pPr marL="457200" lvl="1" indent="0">
              <a:buNone/>
            </a:pPr>
            <a:r>
              <a:rPr lang="en-US" altLang="zh-TW" dirty="0"/>
              <a:t>from </a:t>
            </a:r>
            <a:r>
              <a:rPr lang="en-US" altLang="zh-TW" dirty="0" err="1"/>
              <a:t>sklearn.linear_model</a:t>
            </a:r>
            <a:r>
              <a:rPr lang="en-US" altLang="zh-TW" dirty="0"/>
              <a:t> import </a:t>
            </a:r>
            <a:r>
              <a:rPr lang="en-US" altLang="zh-TW" dirty="0" err="1"/>
              <a:t>LinearRegression</a:t>
            </a:r>
            <a:r>
              <a:rPr lang="en-US" altLang="zh-TW" dirty="0"/>
              <a:t>, Lasso, Ridge</a:t>
            </a:r>
          </a:p>
          <a:p>
            <a:pPr marL="457200" lvl="1" indent="0">
              <a:buNone/>
            </a:pPr>
            <a:r>
              <a:rPr lang="en-US" altLang="zh-TW" dirty="0"/>
              <a:t>from </a:t>
            </a:r>
            <a:r>
              <a:rPr lang="en-US" altLang="zh-TW" dirty="0" err="1"/>
              <a:t>sklearn.preprocessing</a:t>
            </a:r>
            <a:r>
              <a:rPr lang="en-US" altLang="zh-TW" dirty="0"/>
              <a:t> import </a:t>
            </a:r>
            <a:r>
              <a:rPr lang="en-US" altLang="zh-TW" dirty="0" err="1"/>
              <a:t>PolynomialFeatures</a:t>
            </a:r>
            <a:endParaRPr lang="en-US" altLang="zh-TW" dirty="0"/>
          </a:p>
          <a:p>
            <a:pPr marL="457200" lvl="1" indent="0">
              <a:buNone/>
            </a:pPr>
            <a:r>
              <a:rPr lang="en-US" altLang="zh-TW" dirty="0"/>
              <a:t>import </a:t>
            </a:r>
            <a:r>
              <a:rPr lang="en-US" altLang="zh-TW" dirty="0" err="1"/>
              <a:t>matplotlib.pyplot</a:t>
            </a:r>
            <a:r>
              <a:rPr lang="en-US" altLang="zh-TW" dirty="0"/>
              <a:t> as </a:t>
            </a:r>
            <a:r>
              <a:rPr lang="en-US" altLang="zh-TW" dirty="0" err="1"/>
              <a:t>plt</a:t>
            </a:r>
            <a:endParaRPr lang="en-US" altLang="zh-TW" dirty="0"/>
          </a:p>
          <a:p>
            <a:pPr marL="457200" lvl="1" indent="0">
              <a:buNone/>
            </a:pPr>
            <a:r>
              <a:rPr lang="en-US" altLang="zh-TW" dirty="0"/>
              <a:t>data = </a:t>
            </a:r>
            <a:r>
              <a:rPr lang="en-US" altLang="zh-TW" dirty="0" err="1"/>
              <a:t>pd.DataFrame</a:t>
            </a:r>
            <a:r>
              <a:rPr lang="en-US" altLang="zh-TW" dirty="0"/>
              <a:t>({"marks":[34,51,64,88,95,99], "salary":[3400, 2900,4250, 5000, 5100, 5600]})</a:t>
            </a:r>
          </a:p>
          <a:p>
            <a:pPr marL="457200" lvl="1" indent="0">
              <a:buNone/>
            </a:pPr>
            <a:r>
              <a:rPr lang="en-US" altLang="zh-TW" dirty="0"/>
              <a:t>X = data[['marks']].values</a:t>
            </a:r>
          </a:p>
          <a:p>
            <a:pPr marL="457200" lvl="1" indent="0">
              <a:buNone/>
            </a:pPr>
            <a:r>
              <a:rPr lang="en-US" altLang="zh-TW" dirty="0"/>
              <a:t>y = data['salary'].values</a:t>
            </a:r>
          </a:p>
        </p:txBody>
      </p:sp>
    </p:spTree>
    <p:extLst>
      <p:ext uri="{BB962C8B-B14F-4D97-AF65-F5344CB8AC3E}">
        <p14:creationId xmlns:p14="http://schemas.microsoft.com/office/powerpoint/2010/main" val="1340261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99030A-6095-4208-94E1-F8B3F44FC69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3154F1D-24B0-445E-B4FD-42D9DECC1C18}"/>
              </a:ext>
            </a:extLst>
          </p:cNvPr>
          <p:cNvSpPr>
            <a:spLocks noGrp="1"/>
          </p:cNvSpPr>
          <p:nvPr>
            <p:ph idx="1"/>
          </p:nvPr>
        </p:nvSpPr>
        <p:spPr/>
        <p:txBody>
          <a:bodyPr>
            <a:normAutofit lnSpcReduction="10000"/>
          </a:bodyPr>
          <a:lstStyle/>
          <a:p>
            <a:pPr marL="457200" lvl="1" indent="0">
              <a:buNone/>
            </a:pPr>
            <a:r>
              <a:rPr lang="en-US" altLang="zh-TW" dirty="0"/>
              <a:t>fig, </a:t>
            </a:r>
            <a:r>
              <a:rPr lang="en-US" altLang="zh-TW" dirty="0" err="1"/>
              <a:t>axs</a:t>
            </a:r>
            <a:r>
              <a:rPr lang="en-US" altLang="zh-TW" dirty="0"/>
              <a:t> = </a:t>
            </a:r>
            <a:r>
              <a:rPr lang="en-US" altLang="zh-TW" dirty="0" err="1"/>
              <a:t>plt.subplots</a:t>
            </a:r>
            <a:r>
              <a:rPr lang="en-US" altLang="zh-TW" dirty="0"/>
              <a:t>(1,3, </a:t>
            </a:r>
            <a:r>
              <a:rPr lang="en-US" altLang="zh-TW" dirty="0" err="1"/>
              <a:t>figsize</a:t>
            </a:r>
            <a:r>
              <a:rPr lang="en-US" altLang="zh-TW" dirty="0"/>
              <a:t>=(15,5))</a:t>
            </a:r>
          </a:p>
          <a:p>
            <a:pPr marL="457200" lvl="1" indent="0">
              <a:buNone/>
            </a:pPr>
            <a:r>
              <a:rPr lang="en-US" altLang="zh-TW" dirty="0"/>
              <a:t>methods = ['Polynomial Regression', 'Lasso Regression alpha=1', '</a:t>
            </a:r>
            <a:r>
              <a:rPr lang="en-US" altLang="zh-TW" dirty="0" err="1"/>
              <a:t>RidgeRegression</a:t>
            </a:r>
            <a:r>
              <a:rPr lang="en-US" altLang="zh-TW" dirty="0"/>
              <a:t> alpha=1']</a:t>
            </a:r>
          </a:p>
          <a:p>
            <a:pPr marL="457200" lvl="1" indent="0">
              <a:buNone/>
            </a:pPr>
            <a:r>
              <a:rPr lang="en-US" altLang="zh-TW" dirty="0"/>
              <a:t>for </a:t>
            </a:r>
            <a:r>
              <a:rPr lang="en-US" altLang="zh-TW" dirty="0" err="1"/>
              <a:t>i</a:t>
            </a:r>
            <a:r>
              <a:rPr lang="en-US" altLang="zh-TW" dirty="0"/>
              <a:t> in [0,1,2]:</a:t>
            </a:r>
          </a:p>
          <a:p>
            <a:pPr marL="457200" lvl="1" indent="0">
              <a:buNone/>
            </a:pPr>
            <a:r>
              <a:rPr lang="en-US" altLang="zh-TW" dirty="0"/>
              <a:t>  poly = </a:t>
            </a:r>
            <a:r>
              <a:rPr lang="en-US" altLang="zh-TW" dirty="0" err="1"/>
              <a:t>PolynomialFeatures</a:t>
            </a:r>
            <a:r>
              <a:rPr lang="en-US" altLang="zh-TW" dirty="0"/>
              <a:t>(3)</a:t>
            </a:r>
          </a:p>
          <a:p>
            <a:pPr marL="457200" lvl="1" indent="0">
              <a:buNone/>
            </a:pPr>
            <a:r>
              <a:rPr lang="en-US" altLang="zh-TW" dirty="0"/>
              <a:t>  X1 = </a:t>
            </a:r>
            <a:r>
              <a:rPr lang="en-US" altLang="zh-TW" dirty="0" err="1"/>
              <a:t>poly.fit_transform</a:t>
            </a:r>
            <a:r>
              <a:rPr lang="en-US" altLang="zh-TW" dirty="0"/>
              <a:t>(X)</a:t>
            </a:r>
          </a:p>
          <a:p>
            <a:pPr marL="457200" lvl="1" indent="0">
              <a:buNone/>
            </a:pPr>
            <a:r>
              <a:rPr lang="en-US" altLang="zh-TW" dirty="0"/>
              <a:t>  if </a:t>
            </a:r>
            <a:r>
              <a:rPr lang="en-US" altLang="zh-TW" dirty="0" err="1"/>
              <a:t>i</a:t>
            </a:r>
            <a:r>
              <a:rPr lang="en-US" altLang="zh-TW" dirty="0"/>
              <a:t>==0:</a:t>
            </a:r>
          </a:p>
          <a:p>
            <a:pPr marL="457200" lvl="1" indent="0">
              <a:buNone/>
            </a:pPr>
            <a:r>
              <a:rPr lang="en-US" altLang="zh-TW" dirty="0"/>
              <a:t>    reg = </a:t>
            </a:r>
            <a:r>
              <a:rPr lang="en-US" altLang="zh-TW" dirty="0" err="1"/>
              <a:t>LinearRegression</a:t>
            </a:r>
            <a:r>
              <a:rPr lang="en-US" altLang="zh-TW" dirty="0"/>
              <a:t>()</a:t>
            </a:r>
          </a:p>
          <a:p>
            <a:pPr marL="457200" lvl="1" indent="0">
              <a:buNone/>
            </a:pPr>
            <a:r>
              <a:rPr lang="en-US" altLang="zh-TW" dirty="0"/>
              <a:t>    </a:t>
            </a:r>
            <a:r>
              <a:rPr lang="en-US" altLang="zh-TW" dirty="0" err="1"/>
              <a:t>reg.fit</a:t>
            </a:r>
            <a:r>
              <a:rPr lang="en-US" altLang="zh-TW" dirty="0"/>
              <a:t>(X1, y)</a:t>
            </a:r>
          </a:p>
          <a:p>
            <a:pPr marL="457200" lvl="1" indent="0">
              <a:buNone/>
            </a:pPr>
            <a:r>
              <a:rPr lang="en-US" altLang="zh-TW" dirty="0"/>
              <a:t>  if </a:t>
            </a:r>
            <a:r>
              <a:rPr lang="en-US" altLang="zh-TW" dirty="0" err="1"/>
              <a:t>i</a:t>
            </a:r>
            <a:r>
              <a:rPr lang="en-US" altLang="zh-TW" dirty="0"/>
              <a:t>==1:</a:t>
            </a:r>
          </a:p>
          <a:p>
            <a:pPr marL="457200" lvl="1" indent="0">
              <a:buNone/>
            </a:pPr>
            <a:r>
              <a:rPr lang="en-US" altLang="zh-TW" dirty="0"/>
              <a:t>    reg = Lasso(alpha=1)</a:t>
            </a:r>
          </a:p>
          <a:p>
            <a:pPr marL="457200" lvl="1" indent="0">
              <a:buNone/>
            </a:pPr>
            <a:r>
              <a:rPr lang="en-US" altLang="zh-TW" dirty="0"/>
              <a:t>    </a:t>
            </a:r>
            <a:r>
              <a:rPr lang="en-US" altLang="zh-TW" dirty="0" err="1"/>
              <a:t>reg.fit</a:t>
            </a:r>
            <a:r>
              <a:rPr lang="en-US" altLang="zh-TW" dirty="0"/>
              <a:t>(X1, y)</a:t>
            </a:r>
          </a:p>
        </p:txBody>
      </p:sp>
    </p:spTree>
    <p:extLst>
      <p:ext uri="{BB962C8B-B14F-4D97-AF65-F5344CB8AC3E}">
        <p14:creationId xmlns:p14="http://schemas.microsoft.com/office/powerpoint/2010/main" val="400368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E1E04-1F85-4327-9596-E8FED8E69D9F}"/>
              </a:ext>
            </a:extLst>
          </p:cNvPr>
          <p:cNvSpPr>
            <a:spLocks noGrp="1"/>
          </p:cNvSpPr>
          <p:nvPr>
            <p:ph type="title"/>
          </p:nvPr>
        </p:nvSpPr>
        <p:spPr/>
        <p:txBody>
          <a:bodyPr/>
          <a:lstStyle/>
          <a:p>
            <a:r>
              <a:rPr lang="en-US" altLang="zh-TW" dirty="0"/>
              <a:t>Confusion Matrix</a:t>
            </a:r>
            <a:endParaRPr lang="zh-TW" altLang="en-US" dirty="0"/>
          </a:p>
        </p:txBody>
      </p:sp>
      <p:sp>
        <p:nvSpPr>
          <p:cNvPr id="3" name="內容版面配置區 2">
            <a:extLst>
              <a:ext uri="{FF2B5EF4-FFF2-40B4-BE49-F238E27FC236}">
                <a16:creationId xmlns:a16="http://schemas.microsoft.com/office/drawing/2014/main" id="{3427AD78-98EC-4D5F-B710-CB735388CF7A}"/>
              </a:ext>
            </a:extLst>
          </p:cNvPr>
          <p:cNvSpPr>
            <a:spLocks noGrp="1"/>
          </p:cNvSpPr>
          <p:nvPr>
            <p:ph idx="1"/>
          </p:nvPr>
        </p:nvSpPr>
        <p:spPr/>
        <p:txBody>
          <a:bodyPr/>
          <a:lstStyle/>
          <a:p>
            <a:r>
              <a:rPr lang="en-US" altLang="zh-TW" dirty="0"/>
              <a:t>Confusion matrix is a simple contingency table that is used to visualize the performance of a classification algorithm which may classify the elements into two or more classes.</a:t>
            </a:r>
          </a:p>
          <a:p>
            <a:r>
              <a:rPr lang="en-US" altLang="zh-TW" dirty="0"/>
              <a:t>In the table, each row represents the items belonging to the actual classes, and each column represents the items belonging to the predicted classes.</a:t>
            </a:r>
            <a:endParaRPr lang="zh-TW" altLang="en-US" dirty="0"/>
          </a:p>
        </p:txBody>
      </p:sp>
    </p:spTree>
    <p:extLst>
      <p:ext uri="{BB962C8B-B14F-4D97-AF65-F5344CB8AC3E}">
        <p14:creationId xmlns:p14="http://schemas.microsoft.com/office/powerpoint/2010/main" val="2364565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0D366F-263D-44D3-834C-CB358B17407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4B8A186-BA6B-4C3E-B46D-F74353EE030E}"/>
              </a:ext>
            </a:extLst>
          </p:cNvPr>
          <p:cNvSpPr>
            <a:spLocks noGrp="1"/>
          </p:cNvSpPr>
          <p:nvPr>
            <p:ph idx="1"/>
          </p:nvPr>
        </p:nvSpPr>
        <p:spPr/>
        <p:txBody>
          <a:bodyPr>
            <a:normAutofit/>
          </a:bodyPr>
          <a:lstStyle/>
          <a:p>
            <a:pPr marL="457200" lvl="1" indent="0">
              <a:buNone/>
            </a:pPr>
            <a:r>
              <a:rPr lang="en-US" altLang="zh-TW" dirty="0"/>
              <a:t>  if </a:t>
            </a:r>
            <a:r>
              <a:rPr lang="en-US" altLang="zh-TW" dirty="0" err="1"/>
              <a:t>i</a:t>
            </a:r>
            <a:r>
              <a:rPr lang="en-US" altLang="zh-TW" dirty="0"/>
              <a:t>==2:</a:t>
            </a:r>
          </a:p>
          <a:p>
            <a:pPr marL="457200" lvl="1" indent="0">
              <a:buNone/>
            </a:pPr>
            <a:r>
              <a:rPr lang="en-US" altLang="zh-TW" dirty="0"/>
              <a:t>    reg = Ridge(alpha=1)</a:t>
            </a:r>
          </a:p>
          <a:p>
            <a:pPr marL="457200" lvl="1" indent="0">
              <a:buNone/>
            </a:pPr>
            <a:r>
              <a:rPr lang="en-US" altLang="zh-TW" dirty="0"/>
              <a:t>    </a:t>
            </a:r>
            <a:r>
              <a:rPr lang="en-US" altLang="zh-TW" dirty="0" err="1"/>
              <a:t>reg.fit</a:t>
            </a:r>
            <a:r>
              <a:rPr lang="en-US" altLang="zh-TW" dirty="0"/>
              <a:t>(X1, y)</a:t>
            </a:r>
          </a:p>
          <a:p>
            <a:pPr marL="457200" lvl="1" indent="0">
              <a:buNone/>
            </a:pPr>
            <a:r>
              <a:rPr lang="en-US" altLang="zh-TW" dirty="0"/>
              <a:t>  </a:t>
            </a:r>
            <a:r>
              <a:rPr lang="en-US" altLang="zh-TW" dirty="0" err="1"/>
              <a:t>X_seq</a:t>
            </a:r>
            <a:r>
              <a:rPr lang="en-US" altLang="zh-TW" dirty="0"/>
              <a:t> = </a:t>
            </a:r>
            <a:r>
              <a:rPr lang="en-US" altLang="zh-TW" dirty="0" err="1"/>
              <a:t>np.linspace</a:t>
            </a:r>
            <a:r>
              <a:rPr lang="en-US" altLang="zh-TW" dirty="0"/>
              <a:t>(0,X.max(),100).reshape(-1,1)</a:t>
            </a:r>
          </a:p>
          <a:p>
            <a:pPr marL="457200" lvl="1" indent="0">
              <a:buNone/>
            </a:pPr>
            <a:r>
              <a:rPr lang="en-US" altLang="zh-TW" dirty="0"/>
              <a:t>  X_seq_1 = </a:t>
            </a:r>
            <a:r>
              <a:rPr lang="en-US" altLang="zh-TW" dirty="0" err="1"/>
              <a:t>poly.fit_transform</a:t>
            </a:r>
            <a:r>
              <a:rPr lang="en-US" altLang="zh-TW" dirty="0"/>
              <a:t>(</a:t>
            </a:r>
            <a:r>
              <a:rPr lang="en-US" altLang="zh-TW" dirty="0" err="1"/>
              <a:t>X_seq</a:t>
            </a:r>
            <a:r>
              <a:rPr lang="en-US" altLang="zh-TW" dirty="0"/>
              <a:t>)</a:t>
            </a:r>
          </a:p>
          <a:p>
            <a:pPr marL="457200" lvl="1" indent="0">
              <a:buNone/>
            </a:pPr>
            <a:r>
              <a:rPr lang="en-US" altLang="zh-TW" dirty="0"/>
              <a:t>  </a:t>
            </a:r>
            <a:r>
              <a:rPr lang="en-US" altLang="zh-TW" dirty="0" err="1"/>
              <a:t>y_seq</a:t>
            </a:r>
            <a:r>
              <a:rPr lang="en-US" altLang="zh-TW" dirty="0"/>
              <a:t> = </a:t>
            </a:r>
            <a:r>
              <a:rPr lang="en-US" altLang="zh-TW" dirty="0" err="1"/>
              <a:t>reg.predict</a:t>
            </a:r>
            <a:r>
              <a:rPr lang="en-US" altLang="zh-TW" dirty="0"/>
              <a:t>(X_seq_1)</a:t>
            </a:r>
          </a:p>
          <a:p>
            <a:pPr marL="457200" lvl="1" indent="0">
              <a:buNone/>
            </a:pPr>
            <a:r>
              <a:rPr lang="en-US" altLang="zh-TW" dirty="0"/>
              <a:t>  </a:t>
            </a:r>
            <a:r>
              <a:rPr lang="en-US" altLang="zh-TW" dirty="0" err="1"/>
              <a:t>axs</a:t>
            </a:r>
            <a:r>
              <a:rPr lang="en-US" altLang="zh-TW" dirty="0"/>
              <a:t>[</a:t>
            </a:r>
            <a:r>
              <a:rPr lang="en-US" altLang="zh-TW" dirty="0" err="1"/>
              <a:t>i</a:t>
            </a:r>
            <a:r>
              <a:rPr lang="en-US" altLang="zh-TW" dirty="0"/>
              <a:t>].scatter(</a:t>
            </a:r>
            <a:r>
              <a:rPr lang="en-US" altLang="zh-TW" dirty="0" err="1"/>
              <a:t>X,y</a:t>
            </a:r>
            <a:r>
              <a:rPr lang="en-US" altLang="zh-TW" dirty="0"/>
              <a:t>)</a:t>
            </a:r>
          </a:p>
          <a:p>
            <a:pPr marL="457200" lvl="1" indent="0">
              <a:buNone/>
            </a:pPr>
            <a:r>
              <a:rPr lang="en-US" altLang="zh-TW" dirty="0"/>
              <a:t>  </a:t>
            </a:r>
            <a:r>
              <a:rPr lang="en-US" altLang="zh-TW" dirty="0" err="1"/>
              <a:t>axs</a:t>
            </a:r>
            <a:r>
              <a:rPr lang="en-US" altLang="zh-TW" dirty="0"/>
              <a:t>[</a:t>
            </a:r>
            <a:r>
              <a:rPr lang="en-US" altLang="zh-TW" dirty="0" err="1"/>
              <a:t>i</a:t>
            </a:r>
            <a:r>
              <a:rPr lang="en-US" altLang="zh-TW" dirty="0"/>
              <a:t>].plot(</a:t>
            </a:r>
            <a:r>
              <a:rPr lang="en-US" altLang="zh-TW" dirty="0" err="1"/>
              <a:t>X_seq</a:t>
            </a:r>
            <a:r>
              <a:rPr lang="en-US" altLang="zh-TW" dirty="0"/>
              <a:t>, </a:t>
            </a:r>
            <a:r>
              <a:rPr lang="en-US" altLang="zh-TW" dirty="0" err="1"/>
              <a:t>y_seq,color</a:t>
            </a:r>
            <a:r>
              <a:rPr lang="en-US" altLang="zh-TW" dirty="0"/>
              <a:t>="black")</a:t>
            </a:r>
          </a:p>
          <a:p>
            <a:pPr marL="457200" lvl="1" indent="0">
              <a:buNone/>
            </a:pPr>
            <a:r>
              <a:rPr lang="en-US" altLang="zh-TW" dirty="0"/>
              <a:t>  </a:t>
            </a:r>
            <a:r>
              <a:rPr lang="en-US" altLang="zh-TW" dirty="0" err="1"/>
              <a:t>axs</a:t>
            </a:r>
            <a:r>
              <a:rPr lang="en-US" altLang="zh-TW" dirty="0"/>
              <a:t>[</a:t>
            </a:r>
            <a:r>
              <a:rPr lang="en-US" altLang="zh-TW" dirty="0" err="1"/>
              <a:t>i</a:t>
            </a:r>
            <a:r>
              <a:rPr lang="en-US" altLang="zh-TW" dirty="0"/>
              <a:t>].</a:t>
            </a:r>
            <a:r>
              <a:rPr lang="en-US" altLang="zh-TW" dirty="0" err="1"/>
              <a:t>set_title</a:t>
            </a:r>
            <a:r>
              <a:rPr lang="en-US" altLang="zh-TW" dirty="0"/>
              <a:t>(methods[</a:t>
            </a:r>
            <a:r>
              <a:rPr lang="en-US" altLang="zh-TW" dirty="0" err="1"/>
              <a:t>i</a:t>
            </a:r>
            <a:r>
              <a:rPr lang="en-US" altLang="zh-TW" dirty="0"/>
              <a:t>])</a:t>
            </a:r>
          </a:p>
          <a:p>
            <a:pPr marL="457200" lvl="1" indent="0">
              <a:buNone/>
            </a:pPr>
            <a:r>
              <a:rPr lang="en-US" altLang="zh-TW" dirty="0" err="1"/>
              <a:t>plt.show</a:t>
            </a:r>
            <a:r>
              <a:rPr lang="en-US" altLang="zh-TW" dirty="0"/>
              <a:t>()</a:t>
            </a:r>
          </a:p>
        </p:txBody>
      </p:sp>
    </p:spTree>
    <p:extLst>
      <p:ext uri="{BB962C8B-B14F-4D97-AF65-F5344CB8AC3E}">
        <p14:creationId xmlns:p14="http://schemas.microsoft.com/office/powerpoint/2010/main" val="487585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7B1FBF-3BD2-4C7A-AA65-EE1E2BDEE68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A283235-5952-4ADA-B39F-86920365389D}"/>
              </a:ext>
            </a:extLst>
          </p:cNvPr>
          <p:cNvSpPr>
            <a:spLocks noGrp="1"/>
          </p:cNvSpPr>
          <p:nvPr>
            <p:ph idx="1"/>
          </p:nvPr>
        </p:nvSpPr>
        <p:spPr/>
        <p:txBody>
          <a:bodyPr>
            <a:normAutofit/>
          </a:bodyPr>
          <a:lstStyle/>
          <a:p>
            <a:r>
              <a:rPr lang="en-US" altLang="zh-TW" dirty="0"/>
              <a:t>In this code example, we reattempt the problem of predicting students’ salary based</a:t>
            </a:r>
            <a:r>
              <a:rPr lang="zh-TW" altLang="en-US" dirty="0"/>
              <a:t> </a:t>
            </a:r>
            <a:r>
              <a:rPr lang="en-US" altLang="zh-TW" dirty="0"/>
              <a:t>on the marks they obtained.</a:t>
            </a:r>
          </a:p>
          <a:p>
            <a:r>
              <a:rPr lang="en-US" altLang="zh-TW" dirty="0"/>
              <a:t>Here, we have first converted the only independent variable</a:t>
            </a:r>
            <a:r>
              <a:rPr lang="zh-TW" altLang="en-US" dirty="0"/>
              <a:t> </a:t>
            </a:r>
            <a:r>
              <a:rPr lang="en-US" altLang="zh-TW" dirty="0"/>
              <a:t>(marks) into polynomial features and then trained three models based on that.</a:t>
            </a:r>
          </a:p>
          <a:p>
            <a:r>
              <a:rPr lang="en-US" altLang="zh-TW" dirty="0"/>
              <a:t>The</a:t>
            </a:r>
            <a:r>
              <a:rPr lang="zh-TW" altLang="en-US" dirty="0"/>
              <a:t> </a:t>
            </a:r>
            <a:r>
              <a:rPr lang="en-US" altLang="zh-TW" dirty="0"/>
              <a:t>first one is regression without regularization, the second one is Lasso Regression, and</a:t>
            </a:r>
            <a:r>
              <a:rPr lang="zh-TW" altLang="en-US" dirty="0"/>
              <a:t> </a:t>
            </a:r>
            <a:r>
              <a:rPr lang="en-US" altLang="zh-TW" dirty="0"/>
              <a:t>the third one is Ridge Regression. The effect of the two techniques is evident from the</a:t>
            </a:r>
            <a:r>
              <a:rPr lang="zh-TW" altLang="en-US" dirty="0"/>
              <a:t> </a:t>
            </a:r>
            <a:r>
              <a:rPr lang="en-US" altLang="zh-TW" dirty="0"/>
              <a:t>regression line they produce as shown in Figure 8-9.</a:t>
            </a:r>
            <a:endParaRPr lang="zh-TW" altLang="en-US" dirty="0"/>
          </a:p>
        </p:txBody>
      </p:sp>
    </p:spTree>
    <p:extLst>
      <p:ext uri="{BB962C8B-B14F-4D97-AF65-F5344CB8AC3E}">
        <p14:creationId xmlns:p14="http://schemas.microsoft.com/office/powerpoint/2010/main" val="1790859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CD695B-ADD9-4543-A29E-5CB618C330D1}"/>
              </a:ext>
            </a:extLst>
          </p:cNvPr>
          <p:cNvSpPr>
            <a:spLocks noGrp="1"/>
          </p:cNvSpPr>
          <p:nvPr>
            <p:ph type="title"/>
          </p:nvPr>
        </p:nvSpPr>
        <p:spPr/>
        <p:txBody>
          <a:bodyPr/>
          <a:lstStyle/>
          <a:p>
            <a:r>
              <a:rPr lang="en-US" altLang="zh-TW" b="1" dirty="0"/>
              <a:t>Hyperparameter Tuning</a:t>
            </a:r>
            <a:endParaRPr lang="zh-TW" altLang="en-US" b="1" dirty="0"/>
          </a:p>
        </p:txBody>
      </p:sp>
      <p:sp>
        <p:nvSpPr>
          <p:cNvPr id="3" name="內容版面配置區 2">
            <a:extLst>
              <a:ext uri="{FF2B5EF4-FFF2-40B4-BE49-F238E27FC236}">
                <a16:creationId xmlns:a16="http://schemas.microsoft.com/office/drawing/2014/main" id="{CEAEE949-E27F-4314-9382-537663035A13}"/>
              </a:ext>
            </a:extLst>
          </p:cNvPr>
          <p:cNvSpPr>
            <a:spLocks noGrp="1"/>
          </p:cNvSpPr>
          <p:nvPr>
            <p:ph idx="1"/>
          </p:nvPr>
        </p:nvSpPr>
        <p:spPr/>
        <p:txBody>
          <a:bodyPr>
            <a:normAutofit/>
          </a:bodyPr>
          <a:lstStyle/>
          <a:p>
            <a:r>
              <a:rPr lang="en-US" altLang="zh-TW" dirty="0"/>
              <a:t>While approaching a machine learning problem, you have to engineer and select the</a:t>
            </a:r>
            <a:r>
              <a:rPr lang="zh-TW" altLang="en-US" dirty="0"/>
              <a:t> </a:t>
            </a:r>
            <a:r>
              <a:rPr lang="en-US" altLang="zh-TW" dirty="0"/>
              <a:t>right features, pick the algorithm, and tune the selected algorithm (or algorithms) for the</a:t>
            </a:r>
            <a:r>
              <a:rPr lang="zh-TW" altLang="en-US" dirty="0"/>
              <a:t> </a:t>
            </a:r>
            <a:r>
              <a:rPr lang="en-US" altLang="zh-TW" dirty="0"/>
              <a:t>hyperparameters they are affected by.</a:t>
            </a:r>
          </a:p>
          <a:p>
            <a:r>
              <a:rPr lang="en-US" altLang="zh-TW" dirty="0"/>
              <a:t>The terms hyperparameters and parameters can’t be used interchangeably.</a:t>
            </a:r>
          </a:p>
          <a:p>
            <a:r>
              <a:rPr lang="en-US" altLang="zh-TW" dirty="0"/>
              <a:t>Parameters are the weights a model learns during learning phase.</a:t>
            </a:r>
          </a:p>
          <a:p>
            <a:r>
              <a:rPr lang="en-US" altLang="zh-TW" dirty="0"/>
              <a:t>Hyperparameters are the externally controlled elements that affect how and what</a:t>
            </a:r>
            <a:r>
              <a:rPr lang="zh-TW" altLang="en-US" dirty="0"/>
              <a:t> </a:t>
            </a:r>
            <a:r>
              <a:rPr lang="en-US" altLang="zh-TW" dirty="0"/>
              <a:t>the model learns.</a:t>
            </a:r>
            <a:endParaRPr lang="zh-TW" altLang="en-US" dirty="0"/>
          </a:p>
        </p:txBody>
      </p:sp>
    </p:spTree>
    <p:extLst>
      <p:ext uri="{BB962C8B-B14F-4D97-AF65-F5344CB8AC3E}">
        <p14:creationId xmlns:p14="http://schemas.microsoft.com/office/powerpoint/2010/main" val="2738419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F94C60-5DE6-456F-960A-224DC9B8A6C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6DC5A1F-31FB-46E0-A03A-7189E16754C9}"/>
              </a:ext>
            </a:extLst>
          </p:cNvPr>
          <p:cNvSpPr>
            <a:spLocks noGrp="1"/>
          </p:cNvSpPr>
          <p:nvPr>
            <p:ph idx="1"/>
          </p:nvPr>
        </p:nvSpPr>
        <p:spPr/>
        <p:txBody>
          <a:bodyPr/>
          <a:lstStyle/>
          <a:p>
            <a:r>
              <a:rPr lang="en-US" altLang="zh-TW" dirty="0"/>
              <a:t>You might often face the choices like the following:</a:t>
            </a:r>
          </a:p>
          <a:p>
            <a:pPr marL="457200" lvl="1" indent="0">
              <a:buNone/>
            </a:pPr>
            <a:r>
              <a:rPr lang="en-US" altLang="zh-TW" dirty="0"/>
              <a:t>–– “K” in K-nearest neighbors</a:t>
            </a:r>
          </a:p>
          <a:p>
            <a:pPr marL="457200" lvl="1" indent="0">
              <a:buNone/>
            </a:pPr>
            <a:r>
              <a:rPr lang="en-US" altLang="zh-TW" dirty="0"/>
              <a:t>–– Regularization strength in Ridge Regression and Lasso Regression</a:t>
            </a:r>
          </a:p>
          <a:p>
            <a:pPr marL="457200" lvl="1" indent="0">
              <a:buNone/>
            </a:pPr>
            <a:r>
              <a:rPr lang="en-US" altLang="zh-TW" dirty="0"/>
              <a:t>–– Maximum depth of a decision tree</a:t>
            </a:r>
          </a:p>
          <a:p>
            <a:pPr marL="457200" lvl="1" indent="0">
              <a:buNone/>
            </a:pPr>
            <a:r>
              <a:rPr lang="en-US" altLang="zh-TW" dirty="0"/>
              <a:t>–– Learning rate for gradient descent</a:t>
            </a:r>
            <a:endParaRPr lang="zh-TW" altLang="en-US" dirty="0"/>
          </a:p>
        </p:txBody>
      </p:sp>
    </p:spTree>
    <p:extLst>
      <p:ext uri="{BB962C8B-B14F-4D97-AF65-F5344CB8AC3E}">
        <p14:creationId xmlns:p14="http://schemas.microsoft.com/office/powerpoint/2010/main" val="3579809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68D14F-DBB2-412A-A0B9-376812C650E9}"/>
              </a:ext>
            </a:extLst>
          </p:cNvPr>
          <p:cNvSpPr>
            <a:spLocks noGrp="1"/>
          </p:cNvSpPr>
          <p:nvPr>
            <p:ph type="title"/>
          </p:nvPr>
        </p:nvSpPr>
        <p:spPr/>
        <p:txBody>
          <a:bodyPr/>
          <a:lstStyle/>
          <a:p>
            <a:endParaRPr lang="zh-TW" altLang="en-US"/>
          </a:p>
        </p:txBody>
      </p:sp>
      <p:pic>
        <p:nvPicPr>
          <p:cNvPr id="1026" name="Picture 2">
            <a:extLst>
              <a:ext uri="{FF2B5EF4-FFF2-40B4-BE49-F238E27FC236}">
                <a16:creationId xmlns:a16="http://schemas.microsoft.com/office/drawing/2014/main" id="{C2881C31-C707-47FB-A8A8-949238A0F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909763"/>
            <a:ext cx="84201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66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BC64E8-E97B-422B-A810-DE92A840A842}"/>
              </a:ext>
            </a:extLst>
          </p:cNvPr>
          <p:cNvSpPr>
            <a:spLocks noGrp="1"/>
          </p:cNvSpPr>
          <p:nvPr>
            <p:ph type="title"/>
          </p:nvPr>
        </p:nvSpPr>
        <p:spPr/>
        <p:txBody>
          <a:bodyPr/>
          <a:lstStyle/>
          <a:p>
            <a:r>
              <a:rPr lang="en-US" altLang="zh-TW" dirty="0"/>
              <a:t>Effect of Hyperparameters</a:t>
            </a:r>
            <a:endParaRPr lang="zh-TW" altLang="en-US" dirty="0"/>
          </a:p>
        </p:txBody>
      </p:sp>
      <p:sp>
        <p:nvSpPr>
          <p:cNvPr id="3" name="內容版面配置區 2">
            <a:extLst>
              <a:ext uri="{FF2B5EF4-FFF2-40B4-BE49-F238E27FC236}">
                <a16:creationId xmlns:a16="http://schemas.microsoft.com/office/drawing/2014/main" id="{DC0B9999-2C7F-480A-BBBA-9EE3ECF4F976}"/>
              </a:ext>
            </a:extLst>
          </p:cNvPr>
          <p:cNvSpPr>
            <a:spLocks noGrp="1"/>
          </p:cNvSpPr>
          <p:nvPr>
            <p:ph idx="1"/>
          </p:nvPr>
        </p:nvSpPr>
        <p:spPr/>
        <p:txBody>
          <a:bodyPr>
            <a:normAutofit fontScale="92500"/>
          </a:bodyPr>
          <a:lstStyle/>
          <a:p>
            <a:r>
              <a:rPr lang="en-US" altLang="zh-TW" dirty="0"/>
              <a:t>We will do a simple experiment to see how closely we fit a synthetic dataset using the</a:t>
            </a:r>
            <a:r>
              <a:rPr lang="zh-TW" altLang="en-US" dirty="0"/>
              <a:t> </a:t>
            </a:r>
            <a:r>
              <a:rPr lang="en-US" altLang="zh-TW" dirty="0"/>
              <a:t>first two columns based on the hyperparameters we can tune for logistic regression.</a:t>
            </a:r>
          </a:p>
          <a:p>
            <a:r>
              <a:rPr lang="en-US" altLang="zh-TW" dirty="0"/>
              <a:t>Let’s create a dataset using </a:t>
            </a:r>
            <a:r>
              <a:rPr lang="en-US" altLang="zh-TW" dirty="0" err="1"/>
              <a:t>Scikit-learn’s</a:t>
            </a:r>
            <a:r>
              <a:rPr lang="en-US" altLang="zh-TW" dirty="0"/>
              <a:t> make classification functionality.</a:t>
            </a:r>
          </a:p>
          <a:p>
            <a:pPr marL="457200" lvl="1" indent="0">
              <a:buNone/>
            </a:pPr>
            <a:r>
              <a:rPr lang="en-US" altLang="zh-TW" dirty="0"/>
              <a:t>from </a:t>
            </a:r>
            <a:r>
              <a:rPr lang="en-US" altLang="zh-TW" dirty="0" err="1"/>
              <a:t>sklearn.datasets</a:t>
            </a:r>
            <a:r>
              <a:rPr lang="en-US" altLang="zh-TW" dirty="0"/>
              <a:t> import </a:t>
            </a:r>
            <a:r>
              <a:rPr lang="en-US" altLang="zh-TW" dirty="0" err="1"/>
              <a:t>make_classification</a:t>
            </a:r>
            <a:endParaRPr lang="en-US" altLang="zh-TW" dirty="0"/>
          </a:p>
          <a:p>
            <a:pPr marL="457200" lvl="1" indent="0">
              <a:buNone/>
            </a:pPr>
            <a:r>
              <a:rPr lang="en-US" altLang="zh-TW" dirty="0"/>
              <a:t>X, y = </a:t>
            </a:r>
            <a:r>
              <a:rPr lang="en-US" altLang="zh-TW" dirty="0" err="1"/>
              <a:t>make_classification</a:t>
            </a:r>
            <a:r>
              <a:rPr lang="en-US" altLang="zh-TW" dirty="0"/>
              <a:t>(</a:t>
            </a:r>
            <a:r>
              <a:rPr lang="en-US" altLang="zh-TW" dirty="0" err="1"/>
              <a:t>n_samples</a:t>
            </a:r>
            <a:r>
              <a:rPr lang="en-US" altLang="zh-TW" dirty="0"/>
              <a:t>=400, </a:t>
            </a:r>
            <a:r>
              <a:rPr lang="en-US" altLang="zh-TW" dirty="0" err="1"/>
              <a:t>n_features</a:t>
            </a:r>
            <a:r>
              <a:rPr lang="en-US" altLang="zh-TW" dirty="0"/>
              <a:t>=2, </a:t>
            </a:r>
            <a:r>
              <a:rPr lang="en-US" altLang="zh-TW" dirty="0" err="1"/>
              <a:t>n_informative</a:t>
            </a:r>
            <a:r>
              <a:rPr lang="en-US" altLang="zh-TW" dirty="0"/>
              <a:t>=2, </a:t>
            </a:r>
            <a:r>
              <a:rPr lang="en-US" altLang="zh-TW" dirty="0" err="1"/>
              <a:t>n_redundant</a:t>
            </a:r>
            <a:r>
              <a:rPr lang="en-US" altLang="zh-TW" dirty="0"/>
              <a:t>=0)</a:t>
            </a:r>
          </a:p>
          <a:p>
            <a:r>
              <a:rPr lang="en-US" altLang="zh-TW" dirty="0"/>
              <a:t>We will need to create separate training dataset and test dataset for analyzing the</a:t>
            </a:r>
            <a:r>
              <a:rPr lang="zh-TW" altLang="en-US" dirty="0"/>
              <a:t> </a:t>
            </a:r>
            <a:r>
              <a:rPr lang="en-US" altLang="zh-TW" dirty="0"/>
              <a:t>accuracy.</a:t>
            </a:r>
          </a:p>
          <a:p>
            <a:pPr marL="457200" lvl="1" indent="0">
              <a:buNone/>
            </a:pPr>
            <a:r>
              <a:rPr lang="en-US" altLang="zh-TW" dirty="0"/>
              <a:t>from </a:t>
            </a:r>
            <a:r>
              <a:rPr lang="en-US" altLang="zh-TW" dirty="0" err="1"/>
              <a:t>sklearn.model_selection</a:t>
            </a:r>
            <a:r>
              <a:rPr lang="en-US" altLang="zh-TW" dirty="0"/>
              <a:t> import </a:t>
            </a:r>
            <a:r>
              <a:rPr lang="en-US" altLang="zh-TW" dirty="0" err="1"/>
              <a:t>train_test_split</a:t>
            </a:r>
            <a:endParaRPr lang="en-US" altLang="zh-TW" dirty="0"/>
          </a:p>
          <a:p>
            <a:pPr marL="457200" lvl="1" indent="0">
              <a:buNone/>
            </a:pPr>
            <a:r>
              <a:rPr lang="en-US" altLang="zh-TW" dirty="0" err="1"/>
              <a:t>X_train</a:t>
            </a:r>
            <a:r>
              <a:rPr lang="en-US" altLang="zh-TW" dirty="0"/>
              <a:t>, </a:t>
            </a:r>
            <a:r>
              <a:rPr lang="en-US" altLang="zh-TW" dirty="0" err="1"/>
              <a:t>X_test</a:t>
            </a:r>
            <a:r>
              <a:rPr lang="en-US" altLang="zh-TW" dirty="0"/>
              <a:t>, </a:t>
            </a:r>
            <a:r>
              <a:rPr lang="en-US" altLang="zh-TW" dirty="0" err="1"/>
              <a:t>y_train</a:t>
            </a:r>
            <a:r>
              <a:rPr lang="en-US" altLang="zh-TW" dirty="0"/>
              <a:t>, </a:t>
            </a:r>
            <a:r>
              <a:rPr lang="en-US" altLang="zh-TW" dirty="0" err="1"/>
              <a:t>y_test</a:t>
            </a:r>
            <a:r>
              <a:rPr lang="en-US" altLang="zh-TW" dirty="0"/>
              <a:t> = </a:t>
            </a:r>
            <a:r>
              <a:rPr lang="en-US" altLang="zh-TW" dirty="0" err="1"/>
              <a:t>train_test_split</a:t>
            </a:r>
            <a:r>
              <a:rPr lang="en-US" altLang="zh-TW" dirty="0"/>
              <a:t>(</a:t>
            </a:r>
            <a:r>
              <a:rPr lang="en-US" altLang="zh-TW" dirty="0" err="1"/>
              <a:t>X,y</a:t>
            </a:r>
            <a:r>
              <a:rPr lang="en-US" altLang="zh-TW" dirty="0"/>
              <a:t>, </a:t>
            </a:r>
            <a:r>
              <a:rPr lang="en-US" altLang="zh-TW" dirty="0" err="1"/>
              <a:t>test_size</a:t>
            </a:r>
            <a:r>
              <a:rPr lang="en-US" altLang="zh-TW" dirty="0"/>
              <a:t>=0.3)</a:t>
            </a:r>
          </a:p>
          <a:p>
            <a:pPr marL="457200" lvl="1" indent="0">
              <a:buNone/>
            </a:pPr>
            <a:endParaRPr lang="en-US" altLang="zh-TW" dirty="0"/>
          </a:p>
        </p:txBody>
      </p:sp>
    </p:spTree>
    <p:extLst>
      <p:ext uri="{BB962C8B-B14F-4D97-AF65-F5344CB8AC3E}">
        <p14:creationId xmlns:p14="http://schemas.microsoft.com/office/powerpoint/2010/main" val="26400403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1AAB8B-32C7-4863-B2D6-39FC6587971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B2B6117-38A4-495F-B6B4-091C35ACBAE5}"/>
              </a:ext>
            </a:extLst>
          </p:cNvPr>
          <p:cNvSpPr>
            <a:spLocks noGrp="1"/>
          </p:cNvSpPr>
          <p:nvPr>
            <p:ph idx="1"/>
          </p:nvPr>
        </p:nvSpPr>
        <p:spPr/>
        <p:txBody>
          <a:bodyPr>
            <a:normAutofit fontScale="92500" lnSpcReduction="20000"/>
          </a:bodyPr>
          <a:lstStyle/>
          <a:p>
            <a:r>
              <a:rPr lang="en-US" altLang="zh-TW" dirty="0"/>
              <a:t>Now we will use logistic regression with polynomial features. We will iteratively try</a:t>
            </a:r>
            <a:r>
              <a:rPr lang="zh-TW" altLang="en-US" dirty="0"/>
              <a:t> </a:t>
            </a:r>
            <a:r>
              <a:rPr lang="en-US" altLang="zh-TW" dirty="0"/>
              <a:t>different polynomial degree and see the difference it makes in the accuracy.</a:t>
            </a:r>
          </a:p>
          <a:p>
            <a:pPr marL="457200" lvl="1" indent="0">
              <a:buNone/>
            </a:pPr>
            <a:r>
              <a:rPr lang="en-US" altLang="zh-TW" dirty="0" err="1"/>
              <a:t>accuracy_history</a:t>
            </a:r>
            <a:r>
              <a:rPr lang="en-US" altLang="zh-TW" dirty="0"/>
              <a:t> = []</a:t>
            </a:r>
          </a:p>
          <a:p>
            <a:pPr marL="457200" lvl="1" indent="0">
              <a:buNone/>
            </a:pPr>
            <a:r>
              <a:rPr lang="en-US" altLang="zh-TW" dirty="0"/>
              <a:t>from </a:t>
            </a:r>
            <a:r>
              <a:rPr lang="en-US" altLang="zh-TW" dirty="0" err="1"/>
              <a:t>sklearn.linear_model</a:t>
            </a:r>
            <a:r>
              <a:rPr lang="en-US" altLang="zh-TW" dirty="0"/>
              <a:t> import </a:t>
            </a:r>
            <a:r>
              <a:rPr lang="en-US" altLang="zh-TW" dirty="0" err="1"/>
              <a:t>LogisticRegression</a:t>
            </a:r>
            <a:endParaRPr lang="en-US" altLang="zh-TW" dirty="0"/>
          </a:p>
          <a:p>
            <a:pPr marL="457200" lvl="1" indent="0">
              <a:buNone/>
            </a:pPr>
            <a:r>
              <a:rPr lang="en-US" altLang="zh-TW" dirty="0"/>
              <a:t>import </a:t>
            </a:r>
            <a:r>
              <a:rPr lang="en-US" altLang="zh-TW" dirty="0" err="1"/>
              <a:t>sklearn.metrics</a:t>
            </a:r>
            <a:endParaRPr lang="en-US" altLang="zh-TW" dirty="0"/>
          </a:p>
          <a:p>
            <a:pPr marL="457200" lvl="1" indent="0">
              <a:buNone/>
            </a:pPr>
            <a:r>
              <a:rPr lang="en-US" altLang="zh-TW" dirty="0"/>
              <a:t>for </a:t>
            </a:r>
            <a:r>
              <a:rPr lang="en-US" altLang="zh-TW" dirty="0" err="1"/>
              <a:t>i</a:t>
            </a:r>
            <a:r>
              <a:rPr lang="en-US" altLang="zh-TW" dirty="0"/>
              <a:t> in range(1,15):</a:t>
            </a:r>
          </a:p>
          <a:p>
            <a:pPr marL="457200" lvl="1" indent="0">
              <a:buNone/>
            </a:pPr>
            <a:r>
              <a:rPr lang="en-US" altLang="zh-TW" dirty="0"/>
              <a:t>	poly = </a:t>
            </a:r>
            <a:r>
              <a:rPr lang="en-US" altLang="zh-TW" dirty="0" err="1"/>
              <a:t>PolynomialFeatures</a:t>
            </a:r>
            <a:r>
              <a:rPr lang="en-US" altLang="zh-TW" dirty="0"/>
              <a:t>(</a:t>
            </a:r>
            <a:r>
              <a:rPr lang="en-US" altLang="zh-TW" dirty="0" err="1"/>
              <a:t>i</a:t>
            </a:r>
            <a:r>
              <a:rPr lang="en-US" altLang="zh-TW" dirty="0"/>
              <a:t>)</a:t>
            </a:r>
          </a:p>
          <a:p>
            <a:pPr marL="457200" lvl="1" indent="0">
              <a:buNone/>
            </a:pPr>
            <a:r>
              <a:rPr lang="en-US" altLang="zh-TW" dirty="0"/>
              <a:t>	X1 = </a:t>
            </a:r>
            <a:r>
              <a:rPr lang="en-US" altLang="zh-TW" dirty="0" err="1"/>
              <a:t>poly.fit_transform</a:t>
            </a:r>
            <a:r>
              <a:rPr lang="en-US" altLang="zh-TW" dirty="0"/>
              <a:t>(</a:t>
            </a:r>
            <a:r>
              <a:rPr lang="en-US" altLang="zh-TW" dirty="0" err="1"/>
              <a:t>X_train</a:t>
            </a:r>
            <a:r>
              <a:rPr lang="en-US" altLang="zh-TW" dirty="0"/>
              <a:t>)</a:t>
            </a:r>
          </a:p>
          <a:p>
            <a:pPr marL="457200" lvl="1" indent="0">
              <a:buNone/>
            </a:pPr>
            <a:r>
              <a:rPr lang="en-US" altLang="zh-TW" dirty="0"/>
              <a:t>	reg = </a:t>
            </a:r>
            <a:r>
              <a:rPr lang="en-US" altLang="zh-TW" dirty="0" err="1"/>
              <a:t>LogisticRegression</a:t>
            </a:r>
            <a:r>
              <a:rPr lang="en-US" altLang="zh-TW" dirty="0"/>
              <a:t>(</a:t>
            </a:r>
            <a:r>
              <a:rPr lang="en-US" altLang="zh-TW" dirty="0" err="1"/>
              <a:t>max_iter</a:t>
            </a:r>
            <a:r>
              <a:rPr lang="en-US" altLang="zh-TW" dirty="0"/>
              <a:t>=100)</a:t>
            </a:r>
          </a:p>
          <a:p>
            <a:pPr marL="457200" lvl="1" indent="0">
              <a:buNone/>
            </a:pPr>
            <a:r>
              <a:rPr lang="en-US" altLang="zh-TW" dirty="0"/>
              <a:t>	</a:t>
            </a:r>
            <a:r>
              <a:rPr lang="en-US" altLang="zh-TW" dirty="0" err="1"/>
              <a:t>reg.fit</a:t>
            </a:r>
            <a:r>
              <a:rPr lang="en-US" altLang="zh-TW" dirty="0"/>
              <a:t>(X1, </a:t>
            </a:r>
            <a:r>
              <a:rPr lang="en-US" altLang="zh-TW" dirty="0" err="1"/>
              <a:t>y_train</a:t>
            </a:r>
            <a:r>
              <a:rPr lang="en-US" altLang="zh-TW" dirty="0"/>
              <a:t>)</a:t>
            </a:r>
          </a:p>
          <a:p>
            <a:pPr marL="457200" lvl="1" indent="0">
              <a:buNone/>
            </a:pPr>
            <a:r>
              <a:rPr lang="en-US" altLang="zh-TW" dirty="0"/>
              <a:t>	X1_test = </a:t>
            </a:r>
            <a:r>
              <a:rPr lang="en-US" altLang="zh-TW" dirty="0" err="1"/>
              <a:t>poly.transform</a:t>
            </a:r>
            <a:r>
              <a:rPr lang="en-US" altLang="zh-TW" dirty="0"/>
              <a:t>(</a:t>
            </a:r>
            <a:r>
              <a:rPr lang="en-US" altLang="zh-TW" dirty="0" err="1"/>
              <a:t>X_test</a:t>
            </a:r>
            <a:r>
              <a:rPr lang="en-US" altLang="zh-TW" dirty="0"/>
              <a:t>)</a:t>
            </a:r>
          </a:p>
          <a:p>
            <a:pPr marL="457200" lvl="1" indent="0">
              <a:buNone/>
            </a:pPr>
            <a:r>
              <a:rPr lang="en-US" altLang="zh-TW" dirty="0"/>
              <a:t>	</a:t>
            </a:r>
            <a:r>
              <a:rPr lang="en-US" altLang="zh-TW" dirty="0" err="1"/>
              <a:t>y_pred</a:t>
            </a:r>
            <a:r>
              <a:rPr lang="en-US" altLang="zh-TW" dirty="0"/>
              <a:t> = </a:t>
            </a:r>
            <a:r>
              <a:rPr lang="en-US" altLang="zh-TW" dirty="0" err="1"/>
              <a:t>reg.predict</a:t>
            </a:r>
            <a:r>
              <a:rPr lang="en-US" altLang="zh-TW" dirty="0"/>
              <a:t>(X1_test)</a:t>
            </a:r>
          </a:p>
          <a:p>
            <a:pPr marL="457200" lvl="1" indent="0">
              <a:buNone/>
            </a:pPr>
            <a:r>
              <a:rPr lang="en-US" altLang="zh-TW" dirty="0"/>
              <a:t>	</a:t>
            </a:r>
            <a:r>
              <a:rPr lang="en-US" altLang="zh-TW" dirty="0" err="1"/>
              <a:t>accuracy_history.append</a:t>
            </a:r>
            <a:r>
              <a:rPr lang="en-US" altLang="zh-TW" dirty="0"/>
              <a:t>(</a:t>
            </a:r>
            <a:r>
              <a:rPr lang="en-US" altLang="zh-TW" dirty="0" err="1"/>
              <a:t>sklearn.metrics.accuracy_score</a:t>
            </a:r>
            <a:r>
              <a:rPr lang="en-US" altLang="zh-TW" dirty="0"/>
              <a:t>(</a:t>
            </a:r>
            <a:r>
              <a:rPr lang="en-US" altLang="zh-TW" dirty="0" err="1"/>
              <a:t>y_test</a:t>
            </a:r>
            <a:r>
              <a:rPr lang="en-US" altLang="zh-TW" dirty="0"/>
              <a:t>, </a:t>
            </a:r>
            <a:r>
              <a:rPr lang="en-US" altLang="zh-TW" dirty="0" err="1"/>
              <a:t>y_pred</a:t>
            </a:r>
            <a:r>
              <a:rPr lang="en-US" altLang="zh-TW" dirty="0"/>
              <a:t>))</a:t>
            </a:r>
          </a:p>
        </p:txBody>
      </p:sp>
    </p:spTree>
    <p:extLst>
      <p:ext uri="{BB962C8B-B14F-4D97-AF65-F5344CB8AC3E}">
        <p14:creationId xmlns:p14="http://schemas.microsoft.com/office/powerpoint/2010/main" val="1004870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578D63-7B84-4301-8DF8-098C6A14A67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2BB752E-DA7F-4841-98E1-A2D1EABF4106}"/>
              </a:ext>
            </a:extLst>
          </p:cNvPr>
          <p:cNvSpPr>
            <a:spLocks noGrp="1"/>
          </p:cNvSpPr>
          <p:nvPr>
            <p:ph idx="1"/>
          </p:nvPr>
        </p:nvSpPr>
        <p:spPr/>
        <p:txBody>
          <a:bodyPr/>
          <a:lstStyle/>
          <a:p>
            <a:r>
              <a:rPr lang="en-US" altLang="zh-TW" dirty="0"/>
              <a:t>Let’s plot the accuracy:</a:t>
            </a:r>
          </a:p>
          <a:p>
            <a:pPr marL="457200" lvl="1" indent="0">
              <a:buNone/>
            </a:pPr>
            <a:r>
              <a:rPr lang="en-US" altLang="zh-TW" dirty="0"/>
              <a:t>import </a:t>
            </a:r>
            <a:r>
              <a:rPr lang="en-US" altLang="zh-TW" dirty="0" err="1"/>
              <a:t>matplotlib.pyplot</a:t>
            </a:r>
            <a:r>
              <a:rPr lang="en-US" altLang="zh-TW" dirty="0"/>
              <a:t> as </a:t>
            </a:r>
            <a:r>
              <a:rPr lang="en-US" altLang="zh-TW" dirty="0" err="1"/>
              <a:t>plt</a:t>
            </a:r>
            <a:endParaRPr lang="en-US" altLang="zh-TW" dirty="0"/>
          </a:p>
          <a:p>
            <a:pPr marL="457200" lvl="1" indent="0">
              <a:buNone/>
            </a:pPr>
            <a:r>
              <a:rPr lang="en-US" altLang="zh-TW" dirty="0" err="1"/>
              <a:t>plt.plot</a:t>
            </a:r>
            <a:r>
              <a:rPr lang="en-US" altLang="zh-TW" dirty="0"/>
              <a:t>(</a:t>
            </a:r>
            <a:r>
              <a:rPr lang="en-US" altLang="zh-TW" dirty="0" err="1"/>
              <a:t>accuracy_history</a:t>
            </a:r>
            <a:r>
              <a:rPr lang="en-US" altLang="zh-TW" dirty="0"/>
              <a:t>)</a:t>
            </a:r>
            <a:endParaRPr lang="zh-TW" altLang="en-US" dirty="0"/>
          </a:p>
          <a:p>
            <a:pPr marL="457200" lvl="1" indent="0">
              <a:buNone/>
            </a:pPr>
            <a:endParaRPr lang="zh-TW" altLang="en-US" dirty="0"/>
          </a:p>
        </p:txBody>
      </p:sp>
      <p:pic>
        <p:nvPicPr>
          <p:cNvPr id="2050" name="Picture 2">
            <a:extLst>
              <a:ext uri="{FF2B5EF4-FFF2-40B4-BE49-F238E27FC236}">
                <a16:creationId xmlns:a16="http://schemas.microsoft.com/office/drawing/2014/main" id="{E126D7A5-CE9C-4450-85D3-8EF0482E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47492"/>
            <a:ext cx="36004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624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792FAB-B239-47EA-B845-657F7C51915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7E7DDD7-1789-4CB3-9FF0-188A0D3820A6}"/>
              </a:ext>
            </a:extLst>
          </p:cNvPr>
          <p:cNvSpPr>
            <a:spLocks noGrp="1"/>
          </p:cNvSpPr>
          <p:nvPr>
            <p:ph idx="1"/>
          </p:nvPr>
        </p:nvSpPr>
        <p:spPr/>
        <p:txBody>
          <a:bodyPr/>
          <a:lstStyle/>
          <a:p>
            <a:r>
              <a:rPr lang="en-US" altLang="zh-TW" dirty="0"/>
              <a:t>We can see in Figure 8-10 that the accuracy increases from degree 5 to degree 7 and then decreases again. Based on this analysis with only one hyperparameter, which is the degree of the polynomial, find the hyperparameter value that yields the best accuracy.</a:t>
            </a:r>
            <a:endParaRPr lang="zh-TW" altLang="en-US" dirty="0"/>
          </a:p>
        </p:txBody>
      </p:sp>
    </p:spTree>
    <p:extLst>
      <p:ext uri="{BB962C8B-B14F-4D97-AF65-F5344CB8AC3E}">
        <p14:creationId xmlns:p14="http://schemas.microsoft.com/office/powerpoint/2010/main" val="3128722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E7DAA2-D4FA-4E2F-A755-709389BDB63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9A0EA87-B9AA-4A76-97C1-D66773FA0E79}"/>
              </a:ext>
            </a:extLst>
          </p:cNvPr>
          <p:cNvSpPr>
            <a:spLocks noGrp="1"/>
          </p:cNvSpPr>
          <p:nvPr>
            <p:ph idx="1"/>
          </p:nvPr>
        </p:nvSpPr>
        <p:spPr/>
        <p:txBody>
          <a:bodyPr>
            <a:normAutofit/>
          </a:bodyPr>
          <a:lstStyle/>
          <a:p>
            <a:r>
              <a:rPr lang="en-US" altLang="zh-TW" dirty="0"/>
              <a:t>If we have multiple hyperparameters, we have to evaluate the model for multiple possible values for each hyperparameter. Let’s look at the scenario for creating decision tree classifier. These are some of the hyperparameters you can tune:</a:t>
            </a:r>
          </a:p>
          <a:p>
            <a:pPr lvl="1"/>
            <a:r>
              <a:rPr lang="en-US" altLang="zh-TW" dirty="0"/>
              <a:t>criterion: Either Gini based or entropy based.</a:t>
            </a:r>
          </a:p>
          <a:p>
            <a:pPr lvl="1"/>
            <a:r>
              <a:rPr lang="en-US" altLang="zh-TW" dirty="0" err="1"/>
              <a:t>max_depth</a:t>
            </a:r>
            <a:r>
              <a:rPr lang="en-US" altLang="zh-TW" dirty="0"/>
              <a:t>: Maximum depth of a tree.</a:t>
            </a:r>
          </a:p>
          <a:p>
            <a:pPr lvl="1"/>
            <a:r>
              <a:rPr lang="en-US" altLang="zh-TW" dirty="0" err="1"/>
              <a:t>min_samples_split</a:t>
            </a:r>
            <a:r>
              <a:rPr lang="en-US" altLang="zh-TW" dirty="0"/>
              <a:t>: Minimum number of samples that are required to split a node. It can be either an integer representing the number or a float that represents a fraction of total samples.</a:t>
            </a:r>
          </a:p>
          <a:p>
            <a:pPr lvl="1"/>
            <a:r>
              <a:rPr lang="en-US" altLang="zh-TW" dirty="0" err="1"/>
              <a:t>min_samples_leaf</a:t>
            </a:r>
            <a:r>
              <a:rPr lang="en-US" altLang="zh-TW" dirty="0"/>
              <a:t>: Minimum number of samples that should be present in both right leaf and left leaf.</a:t>
            </a:r>
            <a:endParaRPr lang="zh-TW" altLang="en-US" dirty="0"/>
          </a:p>
        </p:txBody>
      </p:sp>
    </p:spTree>
    <p:extLst>
      <p:ext uri="{BB962C8B-B14F-4D97-AF65-F5344CB8AC3E}">
        <p14:creationId xmlns:p14="http://schemas.microsoft.com/office/powerpoint/2010/main" val="356193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7773F2A-6BCA-4F2A-8C97-E4F8B7585D7F}"/>
              </a:ext>
            </a:extLst>
          </p:cNvPr>
          <p:cNvPicPr>
            <a:picLocks noChangeAspect="1"/>
          </p:cNvPicPr>
          <p:nvPr/>
        </p:nvPicPr>
        <p:blipFill>
          <a:blip r:embed="rId2"/>
          <a:stretch>
            <a:fillRect/>
          </a:stretch>
        </p:blipFill>
        <p:spPr>
          <a:xfrm>
            <a:off x="885098" y="1428471"/>
            <a:ext cx="10421804" cy="4001058"/>
          </a:xfrm>
          <a:prstGeom prst="rect">
            <a:avLst/>
          </a:prstGeom>
        </p:spPr>
      </p:pic>
    </p:spTree>
    <p:extLst>
      <p:ext uri="{BB962C8B-B14F-4D97-AF65-F5344CB8AC3E}">
        <p14:creationId xmlns:p14="http://schemas.microsoft.com/office/powerpoint/2010/main" val="2869134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2B27E6-7545-4D72-8837-310C675D6B2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4888DC9-5C1F-4C52-8E05-D9CD21EE11BA}"/>
              </a:ext>
            </a:extLst>
          </p:cNvPr>
          <p:cNvSpPr>
            <a:spLocks noGrp="1"/>
          </p:cNvSpPr>
          <p:nvPr>
            <p:ph idx="1"/>
          </p:nvPr>
        </p:nvSpPr>
        <p:spPr/>
        <p:txBody>
          <a:bodyPr/>
          <a:lstStyle/>
          <a:p>
            <a:r>
              <a:rPr lang="en-US" altLang="zh-TW" dirty="0"/>
              <a:t>We discussed the working of decision tree in the previous chapter. You can see that such decisions can impact the quality of end results. Let’s say w</a:t>
            </a:r>
          </a:p>
          <a:p>
            <a:pPr lvl="1"/>
            <a:r>
              <a:rPr lang="en-US" altLang="zh-TW" dirty="0"/>
              <a:t>criterion: Gini, entropy (two possible values)</a:t>
            </a:r>
          </a:p>
          <a:p>
            <a:pPr lvl="1"/>
            <a:r>
              <a:rPr lang="en-US" altLang="zh-TW" dirty="0" err="1"/>
              <a:t>max_depth</a:t>
            </a:r>
            <a:r>
              <a:rPr lang="en-US" altLang="zh-TW" dirty="0"/>
              <a:t>: None, 5, 10, 20 (four possible values)</a:t>
            </a:r>
          </a:p>
          <a:p>
            <a:pPr lvl="1"/>
            <a:r>
              <a:rPr lang="en-US" altLang="zh-TW" dirty="0" err="1"/>
              <a:t>min_samples_split</a:t>
            </a:r>
            <a:r>
              <a:rPr lang="en-US" altLang="zh-TW" dirty="0"/>
              <a:t>: 4, 8, 16 (three possible values)</a:t>
            </a:r>
          </a:p>
          <a:p>
            <a:pPr lvl="1"/>
            <a:r>
              <a:rPr lang="en-US" altLang="zh-TW" dirty="0" err="1"/>
              <a:t>min_samples_split</a:t>
            </a:r>
            <a:r>
              <a:rPr lang="en-US" altLang="zh-TW" dirty="0"/>
              <a:t>: 4, 8, 16 (three possible values)e have the following possibilities:</a:t>
            </a:r>
            <a:endParaRPr lang="zh-TW" altLang="en-US" dirty="0"/>
          </a:p>
        </p:txBody>
      </p:sp>
    </p:spTree>
    <p:extLst>
      <p:ext uri="{BB962C8B-B14F-4D97-AF65-F5344CB8AC3E}">
        <p14:creationId xmlns:p14="http://schemas.microsoft.com/office/powerpoint/2010/main" val="2802522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C4C3D9-928A-4E74-A7E8-F3F6F945CD5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6A43FF7-C2BC-45CB-96A9-A17074DB042E}"/>
              </a:ext>
            </a:extLst>
          </p:cNvPr>
          <p:cNvSpPr>
            <a:spLocks noGrp="1"/>
          </p:cNvSpPr>
          <p:nvPr>
            <p:ph idx="1"/>
          </p:nvPr>
        </p:nvSpPr>
        <p:spPr/>
        <p:txBody>
          <a:bodyPr/>
          <a:lstStyle/>
          <a:p>
            <a:r>
              <a:rPr lang="en-US" altLang="zh-TW" dirty="0"/>
              <a:t>By considering all the options, we will build up to 2x4x3x3 = 72 decision trees, out of which, we will select the one that gives the best metrics.</a:t>
            </a:r>
          </a:p>
          <a:p>
            <a:r>
              <a:rPr lang="en-US" altLang="zh-TW" dirty="0"/>
              <a:t>It is possible to make the selections with the use of multiple loops.</a:t>
            </a:r>
          </a:p>
          <a:p>
            <a:r>
              <a:rPr lang="en-US" altLang="zh-TW" dirty="0" err="1"/>
              <a:t>Scikit</a:t>
            </a:r>
            <a:r>
              <a:rPr lang="en-US" altLang="zh-TW" dirty="0"/>
              <a:t>-learn provides ready-to-use implementations to exhaust all the possibilities (grid search) and test random possibilities (random search).</a:t>
            </a:r>
            <a:endParaRPr lang="zh-TW" altLang="en-US" dirty="0"/>
          </a:p>
        </p:txBody>
      </p:sp>
    </p:spTree>
    <p:extLst>
      <p:ext uri="{BB962C8B-B14F-4D97-AF65-F5344CB8AC3E}">
        <p14:creationId xmlns:p14="http://schemas.microsoft.com/office/powerpoint/2010/main" val="23562723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3A0874-26AE-443F-A564-7CDB64FD9E0E}"/>
              </a:ext>
            </a:extLst>
          </p:cNvPr>
          <p:cNvSpPr>
            <a:spLocks noGrp="1"/>
          </p:cNvSpPr>
          <p:nvPr>
            <p:ph type="title"/>
          </p:nvPr>
        </p:nvSpPr>
        <p:spPr/>
        <p:txBody>
          <a:bodyPr/>
          <a:lstStyle/>
          <a:p>
            <a:r>
              <a:rPr lang="en-US" altLang="zh-TW" dirty="0"/>
              <a:t>Grid Search</a:t>
            </a:r>
            <a:endParaRPr lang="zh-TW" altLang="en-US" dirty="0"/>
          </a:p>
        </p:txBody>
      </p:sp>
      <p:sp>
        <p:nvSpPr>
          <p:cNvPr id="3" name="內容版面配置區 2">
            <a:extLst>
              <a:ext uri="{FF2B5EF4-FFF2-40B4-BE49-F238E27FC236}">
                <a16:creationId xmlns:a16="http://schemas.microsoft.com/office/drawing/2014/main" id="{B0C9A14C-DC7C-40AE-8D14-FF6FF8173C15}"/>
              </a:ext>
            </a:extLst>
          </p:cNvPr>
          <p:cNvSpPr>
            <a:spLocks noGrp="1"/>
          </p:cNvSpPr>
          <p:nvPr>
            <p:ph idx="1"/>
          </p:nvPr>
        </p:nvSpPr>
        <p:spPr/>
        <p:txBody>
          <a:bodyPr/>
          <a:lstStyle/>
          <a:p>
            <a:r>
              <a:rPr lang="en-US" altLang="zh-TW" dirty="0"/>
              <a:t>Grid search, or parameter sweep, is the process of searching through a specified subset of hyperparameter spaces exhaustively.</a:t>
            </a:r>
            <a:endParaRPr lang="zh-TW" altLang="en-US" dirty="0"/>
          </a:p>
        </p:txBody>
      </p:sp>
    </p:spTree>
    <p:extLst>
      <p:ext uri="{BB962C8B-B14F-4D97-AF65-F5344CB8AC3E}">
        <p14:creationId xmlns:p14="http://schemas.microsoft.com/office/powerpoint/2010/main" val="19957041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20C93C-BAA2-4069-B489-9DD21C294676}"/>
              </a:ext>
            </a:extLst>
          </p:cNvPr>
          <p:cNvSpPr>
            <a:spLocks noGrp="1"/>
          </p:cNvSpPr>
          <p:nvPr>
            <p:ph type="title"/>
          </p:nvPr>
        </p:nvSpPr>
        <p:spPr/>
        <p:txBody>
          <a:bodyPr/>
          <a:lstStyle/>
          <a:p>
            <a:r>
              <a:rPr lang="en-US" altLang="zh-TW" dirty="0"/>
              <a:t>Random Search</a:t>
            </a:r>
            <a:endParaRPr lang="zh-TW" altLang="en-US" dirty="0"/>
          </a:p>
        </p:txBody>
      </p:sp>
      <p:sp>
        <p:nvSpPr>
          <p:cNvPr id="3" name="內容版面配置區 2">
            <a:extLst>
              <a:ext uri="{FF2B5EF4-FFF2-40B4-BE49-F238E27FC236}">
                <a16:creationId xmlns:a16="http://schemas.microsoft.com/office/drawing/2014/main" id="{718A6930-F961-417C-8065-4A4D520C6900}"/>
              </a:ext>
            </a:extLst>
          </p:cNvPr>
          <p:cNvSpPr>
            <a:spLocks noGrp="1"/>
          </p:cNvSpPr>
          <p:nvPr>
            <p:ph idx="1"/>
          </p:nvPr>
        </p:nvSpPr>
        <p:spPr/>
        <p:txBody>
          <a:bodyPr/>
          <a:lstStyle/>
          <a:p>
            <a:r>
              <a:rPr lang="en-US" altLang="zh-TW" dirty="0"/>
              <a:t>Rather than exhaustively searching for all the combinations in the parameter space, random search selects random possibilities and selects the best model accordingly.</a:t>
            </a:r>
            <a:endParaRPr lang="zh-TW" altLang="en-US" dirty="0"/>
          </a:p>
        </p:txBody>
      </p:sp>
    </p:spTree>
    <p:extLst>
      <p:ext uri="{BB962C8B-B14F-4D97-AF65-F5344CB8AC3E}">
        <p14:creationId xmlns:p14="http://schemas.microsoft.com/office/powerpoint/2010/main" val="2159095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802E6C-6318-432D-B57D-3CEBF7EE6E68}"/>
              </a:ext>
            </a:extLst>
          </p:cNvPr>
          <p:cNvSpPr>
            <a:spLocks noGrp="1"/>
          </p:cNvSpPr>
          <p:nvPr>
            <p:ph type="title"/>
          </p:nvPr>
        </p:nvSpPr>
        <p:spPr/>
        <p:txBody>
          <a:bodyPr/>
          <a:lstStyle/>
          <a:p>
            <a:r>
              <a:rPr lang="en-US" altLang="zh-TW" b="1" dirty="0"/>
              <a:t>Summary</a:t>
            </a:r>
            <a:endParaRPr lang="zh-TW" altLang="en-US" b="1" dirty="0"/>
          </a:p>
        </p:txBody>
      </p:sp>
      <p:sp>
        <p:nvSpPr>
          <p:cNvPr id="3" name="內容版面配置區 2">
            <a:extLst>
              <a:ext uri="{FF2B5EF4-FFF2-40B4-BE49-F238E27FC236}">
                <a16:creationId xmlns:a16="http://schemas.microsoft.com/office/drawing/2014/main" id="{E3163293-52CD-4B3C-B702-8FD06D8DD787}"/>
              </a:ext>
            </a:extLst>
          </p:cNvPr>
          <p:cNvSpPr>
            <a:spLocks noGrp="1"/>
          </p:cNvSpPr>
          <p:nvPr>
            <p:ph idx="1"/>
          </p:nvPr>
        </p:nvSpPr>
        <p:spPr/>
        <p:txBody>
          <a:bodyPr/>
          <a:lstStyle/>
          <a:p>
            <a:r>
              <a:rPr lang="en-US" altLang="zh-TW" dirty="0"/>
              <a:t>This chapter has provided us with the essentials that will be used in any machine learning experiment to evaluate and tune the models. In the next chapter, we </a:t>
            </a:r>
            <a:r>
              <a:rPr lang="en-US" altLang="zh-TW"/>
              <a:t>will study more </a:t>
            </a:r>
            <a:r>
              <a:rPr lang="en-US" altLang="zh-TW" dirty="0"/>
              <a:t>supervised learning methods.</a:t>
            </a:r>
            <a:endParaRPr lang="zh-TW" altLang="en-US" dirty="0"/>
          </a:p>
        </p:txBody>
      </p:sp>
    </p:spTree>
    <p:extLst>
      <p:ext uri="{BB962C8B-B14F-4D97-AF65-F5344CB8AC3E}">
        <p14:creationId xmlns:p14="http://schemas.microsoft.com/office/powerpoint/2010/main" val="342225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342392-DCAA-40F9-8843-128415CEE13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997FEFB-CF33-4A00-ABFA-6B8FBBCDA57D}"/>
              </a:ext>
            </a:extLst>
          </p:cNvPr>
          <p:cNvSpPr>
            <a:spLocks noGrp="1"/>
          </p:cNvSpPr>
          <p:nvPr>
            <p:ph idx="1"/>
          </p:nvPr>
        </p:nvSpPr>
        <p:spPr/>
        <p:txBody>
          <a:bodyPr/>
          <a:lstStyle/>
          <a:p>
            <a:r>
              <a:rPr lang="en-US" altLang="zh-TW" dirty="0"/>
              <a:t>The samples that are correctly labelled as negative are called True Negatives (TN), and the ones that are incorrectly labelled as negative are called False Negatives (FN).</a:t>
            </a:r>
          </a:p>
          <a:p>
            <a:r>
              <a:rPr lang="en-US" altLang="zh-TW" dirty="0"/>
              <a:t>Similarly, the model predicted eight people as positive, out of which five are correctly predicted as positive, thus indicating the True Positives (TP). The three items that are incorrectly labelled as positive but are actually negative are called False Positives (FP).</a:t>
            </a:r>
            <a:endParaRPr lang="zh-TW" altLang="en-US" dirty="0"/>
          </a:p>
        </p:txBody>
      </p:sp>
    </p:spTree>
    <p:extLst>
      <p:ext uri="{BB962C8B-B14F-4D97-AF65-F5344CB8AC3E}">
        <p14:creationId xmlns:p14="http://schemas.microsoft.com/office/powerpoint/2010/main" val="335503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B1673E-BDB7-4689-B3D3-FE490D70C14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99DC4E0-8040-4195-842F-100D383DECC0}"/>
              </a:ext>
            </a:extLst>
          </p:cNvPr>
          <p:cNvSpPr>
            <a:spLocks noGrp="1"/>
          </p:cNvSpPr>
          <p:nvPr>
            <p:ph idx="1"/>
          </p:nvPr>
        </p:nvSpPr>
        <p:spPr/>
        <p:txBody>
          <a:bodyPr/>
          <a:lstStyle/>
          <a:p>
            <a:r>
              <a:rPr lang="en-US" altLang="zh-TW" dirty="0"/>
              <a:t>True Positives and True Negatives amount to the overall accuracy of your model.</a:t>
            </a:r>
          </a:p>
          <a:p>
            <a:r>
              <a:rPr lang="en-US" altLang="zh-TW" dirty="0"/>
              <a:t>False Positives are often called Type 1 Error, and False Negatives are called Type 2 Error.</a:t>
            </a:r>
          </a:p>
          <a:p>
            <a:r>
              <a:rPr lang="en-US" altLang="zh-TW" dirty="0"/>
              <a:t>Though there’s usually a trade-off between the two, which error should you be more concerned about depends on the problem you’re trying to solve.</a:t>
            </a:r>
            <a:endParaRPr lang="zh-TW" altLang="en-US" dirty="0"/>
          </a:p>
        </p:txBody>
      </p:sp>
    </p:spTree>
    <p:extLst>
      <p:ext uri="{BB962C8B-B14F-4D97-AF65-F5344CB8AC3E}">
        <p14:creationId xmlns:p14="http://schemas.microsoft.com/office/powerpoint/2010/main" val="316967117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4737</Words>
  <Application>Microsoft Office PowerPoint</Application>
  <PresentationFormat>寬螢幕</PresentationFormat>
  <Paragraphs>293</Paragraphs>
  <Slides>74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74</vt:i4>
      </vt:variant>
    </vt:vector>
  </HeadingPairs>
  <TitlesOfParts>
    <vt:vector size="79" baseType="lpstr">
      <vt:lpstr>新細明體</vt:lpstr>
      <vt:lpstr>Arial</vt:lpstr>
      <vt:lpstr>Calibri</vt:lpstr>
      <vt:lpstr>Calibri Light</vt:lpstr>
      <vt:lpstr>Office 佈景主題</vt:lpstr>
      <vt:lpstr>Chapter 8 Tuning Supervised Learners</vt:lpstr>
      <vt:lpstr>Training and Testing Processes</vt:lpstr>
      <vt:lpstr>PowerPoint 簡報</vt:lpstr>
      <vt:lpstr>PowerPoint 簡報</vt:lpstr>
      <vt:lpstr>Measures of Performance</vt:lpstr>
      <vt:lpstr>Confusion Matrix</vt:lpstr>
      <vt:lpstr>PowerPoint 簡報</vt:lpstr>
      <vt:lpstr>PowerPoint 簡報</vt:lpstr>
      <vt:lpstr>PowerPoint 簡報</vt:lpstr>
      <vt:lpstr>Recall</vt:lpstr>
      <vt:lpstr>Precision</vt:lpstr>
      <vt:lpstr>PowerPoint 簡報</vt:lpstr>
      <vt:lpstr>Accuracy</vt:lpstr>
      <vt:lpstr>F-Measure</vt:lpstr>
      <vt:lpstr>Performance Metrics in Python</vt:lpstr>
      <vt:lpstr>PowerPoint 簡報</vt:lpstr>
      <vt:lpstr>PowerPoint 簡報</vt:lpstr>
      <vt:lpstr>PowerPoint 簡報</vt:lpstr>
      <vt:lpstr>PowerPoint 簡報</vt:lpstr>
      <vt:lpstr>PowerPoint 簡報</vt:lpstr>
      <vt:lpstr>PowerPoint 簡報</vt:lpstr>
      <vt:lpstr>PowerPoint 簡報</vt:lpstr>
      <vt:lpstr>Classification Report</vt:lpstr>
      <vt:lpstr>Cross Validation</vt:lpstr>
      <vt:lpstr>PowerPoint 簡報</vt:lpstr>
      <vt:lpstr>PowerPoint 簡報</vt:lpstr>
      <vt:lpstr>Why Cross Validation?</vt:lpstr>
      <vt:lpstr>Cross Validation in Python</vt:lpstr>
      <vt:lpstr>PowerPoint 簡報</vt:lpstr>
      <vt:lpstr>PowerPoint 簡報</vt:lpstr>
      <vt:lpstr>PowerPoint 簡報</vt:lpstr>
      <vt:lpstr>ROC Curve</vt:lpstr>
      <vt:lpstr>PowerPoint 簡報</vt:lpstr>
      <vt:lpstr>PowerPoint 簡報</vt:lpstr>
      <vt:lpstr>PowerPoint 簡報</vt:lpstr>
      <vt:lpstr>PowerPoint 簡報</vt:lpstr>
      <vt:lpstr>PowerPoint 簡報</vt:lpstr>
      <vt:lpstr>PowerPoint 簡報</vt:lpstr>
      <vt:lpstr>Overfitting and Regularization</vt:lpstr>
      <vt:lpstr>PowerPoint 簡報</vt:lpstr>
      <vt:lpstr>PowerPoint 簡報</vt:lpstr>
      <vt:lpstr>PowerPoint 簡報</vt:lpstr>
      <vt:lpstr>PowerPoint 簡報</vt:lpstr>
      <vt:lpstr>PowerPoint 簡報</vt:lpstr>
      <vt:lpstr>PowerPoint 簡報</vt:lpstr>
      <vt:lpstr>PowerPoint 簡報</vt:lpstr>
      <vt:lpstr>PowerPoint 簡報</vt:lpstr>
      <vt:lpstr>Bias and Variance</vt:lpstr>
      <vt:lpstr>PowerPoint 簡報</vt:lpstr>
      <vt:lpstr>PowerPoint 簡報</vt:lpstr>
      <vt:lpstr>PowerPoint 簡報</vt:lpstr>
      <vt:lpstr>PowerPoint 簡報</vt:lpstr>
      <vt:lpstr>Regularization</vt:lpstr>
      <vt:lpstr>PowerPoint 簡報</vt:lpstr>
      <vt:lpstr>PowerPoint 簡報</vt:lpstr>
      <vt:lpstr>L1 and L2 Regularization</vt:lpstr>
      <vt:lpstr>PowerPoint 簡報</vt:lpstr>
      <vt:lpstr>PowerPoint 簡報</vt:lpstr>
      <vt:lpstr>PowerPoint 簡報</vt:lpstr>
      <vt:lpstr>PowerPoint 簡報</vt:lpstr>
      <vt:lpstr>PowerPoint 簡報</vt:lpstr>
      <vt:lpstr>Hyperparameter Tuning</vt:lpstr>
      <vt:lpstr>PowerPoint 簡報</vt:lpstr>
      <vt:lpstr>PowerPoint 簡報</vt:lpstr>
      <vt:lpstr>Effect of Hyperparameters</vt:lpstr>
      <vt:lpstr>PowerPoint 簡報</vt:lpstr>
      <vt:lpstr>PowerPoint 簡報</vt:lpstr>
      <vt:lpstr>PowerPoint 簡報</vt:lpstr>
      <vt:lpstr>PowerPoint 簡報</vt:lpstr>
      <vt:lpstr>PowerPoint 簡報</vt:lpstr>
      <vt:lpstr>PowerPoint 簡報</vt:lpstr>
      <vt:lpstr>Grid Search</vt:lpstr>
      <vt:lpstr>Random Search</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Introducing AI</dc:title>
  <dc:creator>csshieh</dc:creator>
  <cp:lastModifiedBy>csshieh</cp:lastModifiedBy>
  <cp:revision>214</cp:revision>
  <dcterms:created xsi:type="dcterms:W3CDTF">2022-09-14T14:10:43Z</dcterms:created>
  <dcterms:modified xsi:type="dcterms:W3CDTF">2022-12-16T03:49:58Z</dcterms:modified>
</cp:coreProperties>
</file>